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791" r:id="rId2"/>
    <p:sldId id="792" r:id="rId3"/>
    <p:sldId id="257" r:id="rId4"/>
    <p:sldId id="793" r:id="rId5"/>
    <p:sldId id="258" r:id="rId6"/>
    <p:sldId id="565" r:id="rId7"/>
    <p:sldId id="606" r:id="rId8"/>
    <p:sldId id="566" r:id="rId9"/>
    <p:sldId id="562" r:id="rId10"/>
    <p:sldId id="567" r:id="rId11"/>
    <p:sldId id="545" r:id="rId12"/>
    <p:sldId id="612" r:id="rId13"/>
    <p:sldId id="569" r:id="rId14"/>
    <p:sldId id="608" r:id="rId15"/>
    <p:sldId id="609" r:id="rId16"/>
    <p:sldId id="610" r:id="rId17"/>
    <p:sldId id="611" r:id="rId18"/>
    <p:sldId id="564" r:id="rId19"/>
    <p:sldId id="269" r:id="rId20"/>
    <p:sldId id="270" r:id="rId21"/>
    <p:sldId id="557" r:id="rId22"/>
    <p:sldId id="558" r:id="rId23"/>
    <p:sldId id="559" r:id="rId24"/>
    <p:sldId id="5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autoAdjust="0"/>
    <p:restoredTop sz="72612" autoAdjust="0"/>
  </p:normalViewPr>
  <p:slideViewPr>
    <p:cSldViewPr snapToGrid="0">
      <p:cViewPr varScale="1">
        <p:scale>
          <a:sx n="55" d="100"/>
          <a:sy n="55" d="100"/>
        </p:scale>
        <p:origin x="-752" y="-112"/>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9/11/17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9/11/17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a:t>
            </a:fld>
            <a:endParaRPr lang="en-US" dirty="0"/>
          </a:p>
        </p:txBody>
      </p:sp>
    </p:spTree>
    <p:extLst>
      <p:ext uri="{BB962C8B-B14F-4D97-AF65-F5344CB8AC3E}">
        <p14:creationId xmlns:p14="http://schemas.microsoft.com/office/powerpoint/2010/main" val="96052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AC8A17-ED1F-B24A-8892-65A566A862DF}" type="slidenum">
              <a:rPr lang="en-US" sz="1200" b="0">
                <a:solidFill>
                  <a:prstClr val="black"/>
                </a:solidFill>
              </a:rPr>
              <a:pPr eaLnBrk="1" hangingPunct="1">
                <a:defRPr/>
              </a:pPr>
              <a:t>10</a:t>
            </a:fld>
            <a:endParaRPr lang="en-US" sz="1200" b="0" dirty="0">
              <a:solidFill>
                <a:prstClr val="black"/>
              </a:solidFill>
            </a:endParaRPr>
          </a:p>
        </p:txBody>
      </p:sp>
      <p:sp>
        <p:nvSpPr>
          <p:cNvPr id="293891" name="Rectangle 2"/>
          <p:cNvSpPr>
            <a:spLocks noGrp="1" noRot="1" noChangeAspect="1" noChangeArrowheads="1" noTextEdit="1"/>
          </p:cNvSpPr>
          <p:nvPr>
            <p:ph type="sldImg"/>
          </p:nvPr>
        </p:nvSpPr>
        <p:spPr>
          <a:xfrm>
            <a:off x="1143000" y="687388"/>
            <a:ext cx="4572000" cy="3429000"/>
          </a:xfrm>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sz="1200" b="0" i="0" u="none" strike="noStrike" kern="1200" baseline="0" dirty="0" smtClean="0">
                <a:solidFill>
                  <a:schemeClr val="tx1"/>
                </a:solidFill>
                <a:latin typeface="+mn-lt"/>
                <a:ea typeface="+mn-ea"/>
                <a:cs typeface="+mn-cs"/>
              </a:rPr>
              <a:t>Unsafe food is usually the result of contamination, which is the presence of harmful substances in food. To prevent foodborne illnesses, you must recognize the contaminants that can make food unsafe. These can come from pathogens, chemicals, or physical objects. They might also come from certain unsafe practices in your operation. Note: This will be discussed in depth in chapter 2.</a:t>
            </a:r>
          </a:p>
          <a:p>
            <a:pPr marL="0" indent="0">
              <a:spcBef>
                <a:spcPct val="50000"/>
              </a:spcBef>
              <a:buSzPct val="80000"/>
              <a:buFontTx/>
              <a:buNone/>
              <a:defRPr/>
            </a:pPr>
            <a:endParaRPr lang="en-US" dirty="0"/>
          </a:p>
        </p:txBody>
      </p:sp>
    </p:spTree>
    <p:extLst>
      <p:ext uri="{BB962C8B-B14F-4D97-AF65-F5344CB8AC3E}">
        <p14:creationId xmlns:p14="http://schemas.microsoft.com/office/powerpoint/2010/main" val="160227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C823CBB-7B50-094E-842C-72FB4E7248B0}" type="slidenum">
              <a:rPr lang="en-US" sz="1200" b="0">
                <a:solidFill>
                  <a:prstClr val="black"/>
                </a:solidFill>
              </a:rPr>
              <a:pPr eaLnBrk="1" hangingPunct="1">
                <a:defRPr/>
              </a:pPr>
              <a:t>11</a:t>
            </a:fld>
            <a:endParaRPr lang="en-US" sz="1200" b="0" dirty="0">
              <a:solidFill>
                <a:prstClr val="black"/>
              </a:solidFill>
            </a:endParaRPr>
          </a:p>
        </p:txBody>
      </p:sp>
      <p:sp>
        <p:nvSpPr>
          <p:cNvPr id="303107" name="Rectangle 2"/>
          <p:cNvSpPr>
            <a:spLocks noGrp="1" noRot="1" noChangeAspect="1" noChangeArrowheads="1" noTextEdit="1"/>
          </p:cNvSpPr>
          <p:nvPr>
            <p:ph type="sldImg"/>
          </p:nvPr>
        </p:nvSpPr>
        <p:spPr>
          <a:xfrm>
            <a:off x="1143000" y="687388"/>
            <a:ext cx="4572000" cy="3429000"/>
          </a:xfrm>
          <a:ln/>
        </p:spPr>
      </p:sp>
      <p:sp>
        <p:nvSpPr>
          <p:cNvPr id="289796" name="Rectangle 3"/>
          <p:cNvSpPr>
            <a:spLocks noGrp="1" noChangeArrowheads="1"/>
          </p:cNvSpPr>
          <p:nvPr>
            <p:ph type="body" idx="1"/>
          </p:nvPr>
        </p:nvSpPr>
        <p:spPr>
          <a:xfrm>
            <a:off x="857250" y="4393992"/>
            <a:ext cx="5031685" cy="4112926"/>
          </a:xfrm>
        </p:spPr>
        <p:txBody>
          <a:bodyPr/>
          <a:lstStyle/>
          <a:p>
            <a:pPr defTabSz="112163">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2163" indent="-112163">
              <a:buFontTx/>
              <a:buChar char="•"/>
              <a:defRPr/>
            </a:pPr>
            <a:r>
              <a:rPr lang="en-US" sz="1200" b="0" i="0" u="none" strike="noStrike" kern="1200" baseline="0" dirty="0" smtClean="0">
                <a:solidFill>
                  <a:schemeClr val="tx1"/>
                </a:solidFill>
                <a:latin typeface="+mn-lt"/>
                <a:ea typeface="+mn-ea"/>
                <a:cs typeface="+mn-cs"/>
              </a:rPr>
              <a:t>Purchasing food from unsafe sources is a risk factor for foodborne illness. The other</a:t>
            </a:r>
            <a:r>
              <a:rPr lang="en-US" dirty="0" smtClean="0">
                <a:ea typeface="+mn-ea"/>
                <a:cs typeface="+mn-cs"/>
              </a:rPr>
              <a:t> risk factors for foodborne illness are related to four main practices: time-temperature abuse, cross-contamination, poor personal hygiene, and poor cleaning and sanitizing.</a:t>
            </a:r>
          </a:p>
          <a:p>
            <a:pPr marL="0" indent="0">
              <a:buFontTx/>
              <a:buNone/>
              <a:defRPr/>
            </a:pPr>
            <a:endParaRPr lang="en-US" dirty="0" smtClean="0">
              <a:ea typeface="+mn-ea"/>
              <a:cs typeface="+mn-cs"/>
            </a:endParaRPr>
          </a:p>
        </p:txBody>
      </p:sp>
    </p:spTree>
    <p:extLst>
      <p:ext uri="{BB962C8B-B14F-4D97-AF65-F5344CB8AC3E}">
        <p14:creationId xmlns:p14="http://schemas.microsoft.com/office/powerpoint/2010/main" val="137930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Purchasing food from unsafe sources is a risk factor for foodborne illness. Keep in mind that food prepared in a private home is considered to be from an unsafe source and must be avoided. </a:t>
            </a:r>
            <a:endParaRPr lang="en-US" dirty="0" smtClean="0"/>
          </a:p>
          <a:p>
            <a:pPr marL="0" indent="0">
              <a:spcBef>
                <a:spcPct val="50000"/>
              </a:spcBef>
              <a:buSzPct val="80000"/>
              <a:buFontTx/>
              <a:buNone/>
              <a:defRPr/>
            </a:pPr>
            <a:endParaRPr lang="en-US" b="0" dirty="0">
              <a:latin typeface="Times New Roman" charset="0"/>
              <a:cs typeface="+mn-cs"/>
            </a:endParaRPr>
          </a:p>
        </p:txBody>
      </p:sp>
    </p:spTree>
    <p:extLst>
      <p:ext uri="{BB962C8B-B14F-4D97-AF65-F5344CB8AC3E}">
        <p14:creationId xmlns:p14="http://schemas.microsoft.com/office/powerpoint/2010/main" val="3924072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922DE44-EF50-504F-9558-C6A94E84CD77}" type="slidenum">
              <a:rPr lang="en-US" sz="1200" b="0">
                <a:solidFill>
                  <a:prstClr val="black"/>
                </a:solidFill>
              </a:rPr>
              <a:pPr eaLnBrk="1" hangingPunct="1">
                <a:defRPr/>
              </a:pPr>
              <a:t>13</a:t>
            </a:fld>
            <a:endParaRPr lang="en-US" sz="1200" b="0" dirty="0">
              <a:solidFill>
                <a:prstClr val="black"/>
              </a:solidFill>
            </a:endParaRPr>
          </a:p>
        </p:txBody>
      </p:sp>
      <p:sp>
        <p:nvSpPr>
          <p:cNvPr id="3092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Instructor Notes</a:t>
            </a:r>
          </a:p>
          <a:p>
            <a:r>
              <a:rPr lang="en-US" sz="1200" b="0" i="0" u="none" strike="noStrike" kern="1200" baseline="0" dirty="0" smtClean="0">
                <a:solidFill>
                  <a:schemeClr val="tx1"/>
                </a:solidFill>
                <a:latin typeface="+mn-lt"/>
                <a:ea typeface="+mn-ea"/>
                <a:cs typeface="+mn-cs"/>
              </a:rPr>
              <a:t>Pathogens can be spread to food if equipment has not been cleaned and sanitized correctly between uses. This can happen in the ways indicated on the slide.</a:t>
            </a:r>
          </a:p>
          <a:p>
            <a:endParaRPr lang="en-US" dirty="0"/>
          </a:p>
        </p:txBody>
      </p:sp>
    </p:spTree>
    <p:extLst>
      <p:ext uri="{BB962C8B-B14F-4D97-AF65-F5344CB8AC3E}">
        <p14:creationId xmlns:p14="http://schemas.microsoft.com/office/powerpoint/2010/main" val="455553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14</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C. Sneezing or coughing on food can contaminate it. These habits are considered poor personal hygiene. </a:t>
            </a:r>
            <a:endParaRPr lang="en-US" dirty="0"/>
          </a:p>
        </p:txBody>
      </p:sp>
    </p:spTree>
    <p:extLst>
      <p:ext uri="{BB962C8B-B14F-4D97-AF65-F5344CB8AC3E}">
        <p14:creationId xmlns:p14="http://schemas.microsoft.com/office/powerpoint/2010/main" val="353127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15</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B. Blood from raw meat stored above the lettuce has cross-contaminated it. A foodborne illness can occur anytime contaminated food touches or drips fluids onto cooked or ready-to-eat food. This is cross-contamination.</a:t>
            </a:r>
            <a:endParaRPr lang="en-US" dirty="0"/>
          </a:p>
        </p:txBody>
      </p:sp>
    </p:spTree>
    <p:extLst>
      <p:ext uri="{BB962C8B-B14F-4D97-AF65-F5344CB8AC3E}">
        <p14:creationId xmlns:p14="http://schemas.microsoft.com/office/powerpoint/2010/main" val="80718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16</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chicken has not been cooked to a temperature high enough to kill pathogens. At this point it has been time-temperature abused and could cause a foodborne illness if served. </a:t>
            </a:r>
          </a:p>
          <a:p>
            <a:endParaRPr lang="en-US" dirty="0"/>
          </a:p>
        </p:txBody>
      </p:sp>
    </p:spTree>
    <p:extLst>
      <p:ext uri="{BB962C8B-B14F-4D97-AF65-F5344CB8AC3E}">
        <p14:creationId xmlns:p14="http://schemas.microsoft.com/office/powerpoint/2010/main" val="408912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17</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smtClean="0"/>
              <a:t>The answer is D. The employee appears to only be wiping the prep table clean rather than washing, rinsing, and sanitizing it. This would be considered poor cleaning and sanitizing and could cause a foodborne illness. </a:t>
            </a:r>
            <a:endParaRPr lang="en-US" dirty="0"/>
          </a:p>
        </p:txBody>
      </p:sp>
    </p:spTree>
    <p:extLst>
      <p:ext uri="{BB962C8B-B14F-4D97-AF65-F5344CB8AC3E}">
        <p14:creationId xmlns:p14="http://schemas.microsoft.com/office/powerpoint/2010/main" val="3267316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CB17602-3C6D-A94E-9C70-79A4888EDDCB}" type="slidenum">
              <a:rPr lang="en-US" sz="1200" b="0">
                <a:solidFill>
                  <a:prstClr val="black"/>
                </a:solidFill>
              </a:rPr>
              <a:pPr eaLnBrk="1" hangingPunct="1">
                <a:defRPr/>
              </a:pPr>
              <a:t>18</a:t>
            </a:fld>
            <a:endParaRPr lang="en-US" sz="1200" b="0" dirty="0">
              <a:solidFill>
                <a:prstClr val="black"/>
              </a:solidFill>
            </a:endParaRPr>
          </a:p>
        </p:txBody>
      </p:sp>
      <p:sp>
        <p:nvSpPr>
          <p:cNvPr id="313347" name="Rectangle 2"/>
          <p:cNvSpPr>
            <a:spLocks noGrp="1" noRot="1" noChangeAspect="1" noChangeArrowheads="1" noTextEdit="1"/>
          </p:cNvSpPr>
          <p:nvPr>
            <p:ph type="sldImg"/>
          </p:nvPr>
        </p:nvSpPr>
        <p:spPr>
          <a:xfrm>
            <a:off x="1143000" y="687388"/>
            <a:ext cx="4572000" cy="3429000"/>
          </a:xfrm>
          <a:ln/>
        </p:spPr>
      </p:sp>
      <p:sp>
        <p:nvSpPr>
          <p:cNvPr id="313348" name="Rectangle 3"/>
          <p:cNvSpPr>
            <a:spLocks noGrp="1" noChangeArrowheads="1"/>
          </p:cNvSpPr>
          <p:nvPr>
            <p:ph type="body" idx="1"/>
          </p:nvPr>
        </p:nvSpPr>
        <p:spPr>
          <a:xfrm>
            <a:off x="857250" y="4397115"/>
            <a:ext cx="5031685" cy="422223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smtClean="0">
                <a:latin typeface="Times New Roman" charset="0"/>
                <a:cs typeface="Times New Roman" charset="0"/>
              </a:rPr>
              <a:t>The immune system is the body’s defense</a:t>
            </a:r>
            <a:r>
              <a:rPr lang="en-US" baseline="0" dirty="0" smtClean="0">
                <a:latin typeface="Times New Roman" charset="0"/>
                <a:cs typeface="Times New Roman" charset="0"/>
              </a:rPr>
              <a:t> against illness.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smtClean="0">
                <a:latin typeface="Times New Roman" charset="0"/>
                <a:cs typeface="Times New Roman" charset="0"/>
              </a:rPr>
              <a:t>Elderly </a:t>
            </a:r>
            <a:r>
              <a:rPr lang="en-US" dirty="0">
                <a:latin typeface="Times New Roman" charset="0"/>
                <a:cs typeface="Times New Roman" charset="0"/>
              </a:rPr>
              <a:t>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2163" indent="-112163">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2163" indent="-112163">
              <a:spcBef>
                <a:spcPct val="50000"/>
              </a:spcBef>
              <a:buSzPct val="80000"/>
              <a:buFontTx/>
              <a:buChar char="•"/>
              <a:defRPr/>
            </a:pPr>
            <a:r>
              <a:rPr lang="en-US" dirty="0">
                <a:latin typeface="Times New Roman" charset="0"/>
                <a:cs typeface="Times New Roman" charset="0"/>
              </a:rPr>
              <a:t>People with compromised immune </a:t>
            </a:r>
            <a:r>
              <a:rPr lang="en-US" dirty="0" smtClean="0">
                <a:latin typeface="Times New Roman" charset="0"/>
                <a:cs typeface="Times New Roman" charset="0"/>
              </a:rPr>
              <a:t>systems. Certain medical conditions and medications can weaken a person’s immune system. These include:</a:t>
            </a:r>
          </a:p>
          <a:p>
            <a:pPr marL="628650" lvl="1" indent="-171450">
              <a:spcBef>
                <a:spcPct val="50000"/>
              </a:spcBef>
              <a:buSzPct val="80000"/>
              <a:buFont typeface="Courier New" panose="02070309020205020404" pitchFamily="49" charset="0"/>
              <a:buChar char="o"/>
              <a:defRPr/>
            </a:pPr>
            <a:r>
              <a:rPr lang="en-US" dirty="0" smtClean="0">
                <a:latin typeface="Times New Roman" charset="0"/>
                <a:cs typeface="Times New Roman" charset="0"/>
              </a:rPr>
              <a:t>Cancer </a:t>
            </a:r>
            <a:r>
              <a:rPr lang="en-US" dirty="0">
                <a:latin typeface="Times New Roman" charset="0"/>
                <a:cs typeface="Times New Roman" charset="0"/>
              </a:rPr>
              <a:t>or </a:t>
            </a:r>
            <a:r>
              <a:rPr lang="en-US" dirty="0" smtClean="0">
                <a:latin typeface="Times New Roman" charset="0"/>
                <a:cs typeface="Times New Roman" charset="0"/>
              </a:rPr>
              <a:t>receiving </a:t>
            </a:r>
            <a:r>
              <a:rPr lang="en-US" dirty="0">
                <a:latin typeface="Times New Roman" charset="0"/>
                <a:cs typeface="Times New Roman" charset="0"/>
              </a:rPr>
              <a:t>chemotherapy </a:t>
            </a:r>
          </a:p>
          <a:p>
            <a:pPr marL="620100" lvl="1" indent="-171450">
              <a:spcBef>
                <a:spcPct val="50000"/>
              </a:spcBef>
              <a:buSzPct val="80000"/>
              <a:buFont typeface="Courier New" panose="02070309020205020404" pitchFamily="49" charset="0"/>
              <a:buChar char="o"/>
              <a:defRPr/>
            </a:pPr>
            <a:r>
              <a:rPr lang="en-US" dirty="0" smtClean="0">
                <a:latin typeface="Times New Roman" charset="0"/>
                <a:cs typeface="Times New Roman" charset="0"/>
              </a:rPr>
              <a:t>HIV/AIDS </a:t>
            </a:r>
            <a:endParaRPr lang="en-US" dirty="0">
              <a:latin typeface="Times New Roman" charset="0"/>
              <a:cs typeface="Times New Roman" charset="0"/>
            </a:endParaRPr>
          </a:p>
          <a:p>
            <a:pPr marL="620100" lvl="1" indent="-171450">
              <a:spcBef>
                <a:spcPct val="50000"/>
              </a:spcBef>
              <a:buSzPct val="80000"/>
              <a:buFont typeface="Courier New" panose="02070309020205020404" pitchFamily="49" charset="0"/>
              <a:buChar char="o"/>
              <a:defRPr/>
            </a:pPr>
            <a:r>
              <a:rPr lang="en-US" dirty="0" smtClean="0">
                <a:latin typeface="Times New Roman" charset="0"/>
                <a:cs typeface="Times New Roman" charset="0"/>
              </a:rPr>
              <a:t>Transplants</a:t>
            </a:r>
            <a:endParaRPr lang="en-US" dirty="0">
              <a:latin typeface="Times New Roman" charset="0"/>
              <a:cs typeface="Times New Roman" charset="0"/>
            </a:endParaRPr>
          </a:p>
          <a:p>
            <a:pPr marL="560813" lvl="1" indent="-112163">
              <a:spcBef>
                <a:spcPct val="50000"/>
              </a:spcBef>
              <a:buSzPct val="80000"/>
              <a:buFontTx/>
              <a:buChar char="•"/>
              <a:defRPr/>
            </a:pPr>
            <a:endParaRPr lang="en-US" dirty="0">
              <a:latin typeface="Times New Roman" charset="0"/>
              <a:cs typeface="Times New Roman" charset="0"/>
            </a:endParaRPr>
          </a:p>
          <a:p>
            <a:pPr marL="112163" indent="-112163">
              <a:spcBef>
                <a:spcPct val="50000"/>
              </a:spcBef>
              <a:buSzPct val="80000"/>
              <a:defRPr/>
            </a:pPr>
            <a:endParaRPr lang="en-US" dirty="0">
              <a:latin typeface="Times New Roman" charset="0"/>
              <a:cs typeface="Times New Roman" charset="0"/>
            </a:endParaRPr>
          </a:p>
        </p:txBody>
      </p:sp>
    </p:spTree>
    <p:extLst>
      <p:ext uri="{BB962C8B-B14F-4D97-AF65-F5344CB8AC3E}">
        <p14:creationId xmlns:p14="http://schemas.microsoft.com/office/powerpoint/2010/main" val="34089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6F74875-4360-AE4A-AD62-455721A0AA44}" type="slidenum">
              <a:rPr lang="en-US" sz="1200" b="0">
                <a:solidFill>
                  <a:prstClr val="black"/>
                </a:solidFill>
              </a:rPr>
              <a:pPr eaLnBrk="1" hangingPunct="1">
                <a:defRPr/>
              </a:pPr>
              <a:t>19</a:t>
            </a:fld>
            <a:endParaRPr lang="en-US" sz="1200" b="0" dirty="0">
              <a:solidFill>
                <a:prstClr val="black"/>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smtClean="0">
                <a:latin typeface="Times New Roman" charset="0"/>
                <a:cs typeface="+mn-cs"/>
              </a:rPr>
              <a:t> Set </a:t>
            </a:r>
            <a:r>
              <a:rPr lang="en-US" dirty="0">
                <a:latin typeface="Times New Roman" charset="0"/>
                <a:cs typeface="+mn-cs"/>
              </a:rPr>
              <a:t>up standard operating procedures that focus on these areas. The ServSafe program will show you how to design these procedures. </a:t>
            </a:r>
          </a:p>
        </p:txBody>
      </p:sp>
    </p:spTree>
    <p:extLst>
      <p:ext uri="{BB962C8B-B14F-4D97-AF65-F5344CB8AC3E}">
        <p14:creationId xmlns:p14="http://schemas.microsoft.com/office/powerpoint/2010/main" val="417631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smtClean="0">
                <a:latin typeface="Times New Roman" pitchFamily="18" charset="0"/>
                <a:ea typeface="ＭＳ Ｐゴシック" charset="0"/>
                <a:cs typeface="ＭＳ Ｐゴシック" charset="0"/>
              </a:rPr>
              <a:t>Do the </a:t>
            </a:r>
            <a:r>
              <a:rPr lang="en-US" i="1" dirty="0" smtClean="0">
                <a:latin typeface="Times New Roman" pitchFamily="18" charset="0"/>
                <a:ea typeface="ＭＳ Ｐゴシック" charset="0"/>
                <a:cs typeface="ＭＳ Ｐゴシック" charset="0"/>
              </a:rPr>
              <a:t>Food Safety Password </a:t>
            </a:r>
            <a:r>
              <a:rPr lang="en-US" dirty="0" smtClean="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smtClean="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270740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7FBDF0-6F5A-C749-80EC-650A4A5B5AF8}" type="slidenum">
              <a:rPr lang="en-US" sz="1200" b="0">
                <a:solidFill>
                  <a:prstClr val="black"/>
                </a:solidFill>
              </a:rPr>
              <a:pPr eaLnBrk="1" hangingPunct="1">
                <a:defRPr/>
              </a:pPr>
              <a:t>20</a:t>
            </a:fld>
            <a:endParaRPr lang="en-US" sz="1200" b="0" dirty="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marL="171450" indent="-171450" eaLnBrk="1" hangingPunct="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As a manager, your job is more than just understanding food safety practices and creating the necessary procedures. You also must train your staff to follow these procedures.</a:t>
            </a:r>
            <a:endParaRPr lang="en-US" dirty="0" smtClean="0">
              <a:latin typeface="Times New Roman" charset="0"/>
              <a:cs typeface="+mn-cs"/>
            </a:endParaRPr>
          </a:p>
          <a:p>
            <a:pPr marL="171450" indent="-171450" eaLnBrk="1" hangingPunct="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Staff should be trained when they are first hired and on an ongoing basis. Your entire staff needs general food safety knowledge. Other knowledge will be specific to the tasks performed on the job. For example, everyone needs to know the correct way to wash their hands. However, only receiving staff need to know how to inspect produce during receiving.</a:t>
            </a:r>
            <a:r>
              <a:rPr lang="en-US" dirty="0" smtClean="0">
                <a:latin typeface="Times New Roman" charset="0"/>
                <a:cs typeface="+mn-cs"/>
              </a:rPr>
              <a:t> </a:t>
            </a:r>
          </a:p>
          <a:p>
            <a:pPr marL="171450" indent="-171450" eaLnBrk="1" hangingPunct="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Staff need to be retrained in food safety regularly. </a:t>
            </a:r>
            <a:endParaRPr lang="en-US" dirty="0" smtClean="0">
              <a:latin typeface="Times New Roman" charset="0"/>
              <a:cs typeface="+mn-cs"/>
            </a:endParaRPr>
          </a:p>
          <a:p>
            <a:pPr eaLnBrk="1" hangingPunct="1">
              <a:buFontTx/>
              <a:buNone/>
              <a:defRPr/>
            </a:pPr>
            <a:r>
              <a:rPr lang="en-US" sz="1200" b="0" i="0" u="none" strike="noStrike" kern="1200" baseline="0" dirty="0" smtClean="0">
                <a:solidFill>
                  <a:schemeClr val="tx1"/>
                </a:solidFill>
                <a:latin typeface="+mn-lt"/>
                <a:ea typeface="+mn-ea"/>
                <a:cs typeface="+mn-cs"/>
              </a:rPr>
              <a:t> </a:t>
            </a:r>
            <a:endParaRPr lang="en-US" dirty="0" smtClean="0">
              <a:latin typeface="Times New Roman" charset="0"/>
              <a:cs typeface="+mn-cs"/>
            </a:endParaRPr>
          </a:p>
        </p:txBody>
      </p:sp>
    </p:spTree>
    <p:extLst>
      <p:ext uri="{BB962C8B-B14F-4D97-AF65-F5344CB8AC3E}">
        <p14:creationId xmlns:p14="http://schemas.microsoft.com/office/powerpoint/2010/main" val="2909111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7FBDF0-6F5A-C749-80EC-650A4A5B5AF8}" type="slidenum">
              <a:rPr lang="en-US" sz="1200" b="0">
                <a:solidFill>
                  <a:prstClr val="black"/>
                </a:solidFill>
              </a:rPr>
              <a:pPr eaLnBrk="1" hangingPunct="1">
                <a:defRPr/>
              </a:pPr>
              <a:t>21</a:t>
            </a:fld>
            <a:endParaRPr lang="en-US" sz="1200" b="0" dirty="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marL="171450" indent="-171450" eaLnBrk="1" hangingPunct="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When a food handler completes food safety training, document it. </a:t>
            </a:r>
          </a:p>
          <a:p>
            <a:pPr marL="171450" indent="-171450" eaLnBrk="1" hangingPunct="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Once staff are trained, monitor them to make sure they are following procedures. </a:t>
            </a:r>
          </a:p>
          <a:p>
            <a:pPr marL="171450" indent="-171450" eaLnBrk="1" hangingPunct="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At times, you may notice employees doing tasks incorrectly. Each incorrect task could lead to an increase in risk. When this happens, it is important to correct the situation immediately. This is called corrective action. If an employee often completes a task incorrectly or if multiple employees complete a task incorrectly, they should be retrained.</a:t>
            </a:r>
            <a:endParaRPr lang="en-US" dirty="0">
              <a:latin typeface="Times New Roman" charset="0"/>
              <a:cs typeface="+mn-cs"/>
            </a:endParaRPr>
          </a:p>
        </p:txBody>
      </p:sp>
    </p:spTree>
    <p:extLst>
      <p:ext uri="{BB962C8B-B14F-4D97-AF65-F5344CB8AC3E}">
        <p14:creationId xmlns:p14="http://schemas.microsoft.com/office/powerpoint/2010/main" val="398726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E9D3DF0-0258-2E44-87FB-D66B203585B3}" type="slidenum">
              <a:rPr lang="en-US" sz="1200" b="0">
                <a:solidFill>
                  <a:prstClr val="black"/>
                </a:solidFill>
              </a:rPr>
              <a:pPr eaLnBrk="1" hangingPunct="1">
                <a:defRPr/>
              </a:pPr>
              <a:t>22</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r>
              <a:rPr lang="en-US" sz="1200" b="0" i="0" u="none" strike="noStrike" kern="1200" baseline="0" dirty="0" smtClean="0">
                <a:solidFill>
                  <a:schemeClr val="tx1"/>
                </a:solidFill>
                <a:latin typeface="+mn-lt"/>
                <a:ea typeface="+mn-ea"/>
                <a:cs typeface="+mn-cs"/>
              </a:rPr>
              <a:t>The FDA issues a </a:t>
            </a:r>
            <a:r>
              <a:rPr lang="en-US" sz="1200" b="0" i="1" u="none" strike="noStrike" kern="1200" baseline="0" dirty="0" smtClean="0">
                <a:solidFill>
                  <a:schemeClr val="tx1"/>
                </a:solidFill>
                <a:latin typeface="+mn-lt"/>
                <a:ea typeface="+mn-ea"/>
                <a:cs typeface="+mn-cs"/>
              </a:rPr>
              <a:t>Food Code.</a:t>
            </a:r>
            <a:r>
              <a:rPr lang="en-US" sz="1200" b="0" i="0" u="none" strike="noStrike" kern="1200" baseline="0" dirty="0" smtClean="0">
                <a:solidFill>
                  <a:schemeClr val="tx1"/>
                </a:solidFill>
                <a:latin typeface="+mn-lt"/>
                <a:ea typeface="+mn-ea"/>
                <a:cs typeface="+mn-cs"/>
              </a:rPr>
              <a:t> This science-based code provides recommendations for food safety regulations. The </a:t>
            </a:r>
            <a:r>
              <a:rPr lang="en-US" sz="1200" b="0" i="1" u="none" strike="noStrike" kern="1200" baseline="0" dirty="0" smtClean="0">
                <a:solidFill>
                  <a:schemeClr val="tx1"/>
                </a:solidFill>
                <a:latin typeface="+mn-lt"/>
                <a:ea typeface="+mn-ea"/>
                <a:cs typeface="+mn-cs"/>
              </a:rPr>
              <a:t>Food Code</a:t>
            </a:r>
            <a:r>
              <a:rPr lang="en-US" sz="1200" b="0" i="0" u="none" strike="noStrike" kern="1200" baseline="0" dirty="0" smtClean="0">
                <a:solidFill>
                  <a:schemeClr val="tx1"/>
                </a:solidFill>
                <a:latin typeface="+mn-lt"/>
                <a:ea typeface="+mn-ea"/>
                <a:cs typeface="+mn-cs"/>
              </a:rPr>
              <a:t> was created for city, county, state, and tribal agencies. These agencies regulate foodservice for the following groups: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Restaurants and retail food stores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Vending operations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Schools and day care centers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Hospitals and nursing homes</a:t>
            </a:r>
          </a:p>
          <a:p>
            <a:r>
              <a:rPr lang="en-US" sz="1200" b="0" i="0" u="none" strike="noStrike" kern="1200" baseline="0" dirty="0" smtClean="0">
                <a:solidFill>
                  <a:schemeClr val="tx1"/>
                </a:solidFill>
                <a:latin typeface="+mn-lt"/>
                <a:ea typeface="+mn-ea"/>
                <a:cs typeface="+mn-cs"/>
              </a:rPr>
              <a:t>Although the FDA recommends that states adopt the </a:t>
            </a:r>
            <a:r>
              <a:rPr lang="en-US" sz="1200" b="0" i="1" u="none" strike="noStrike" kern="1200" baseline="0" dirty="0" smtClean="0">
                <a:solidFill>
                  <a:schemeClr val="tx1"/>
                </a:solidFill>
                <a:latin typeface="+mn-lt"/>
                <a:ea typeface="+mn-ea"/>
                <a:cs typeface="+mn-cs"/>
              </a:rPr>
              <a:t>Food Code,</a:t>
            </a:r>
            <a:r>
              <a:rPr lang="en-US" sz="1200" b="0" i="0" u="none" strike="noStrike" kern="1200" baseline="0" dirty="0" smtClean="0">
                <a:solidFill>
                  <a:schemeClr val="tx1"/>
                </a:solidFill>
                <a:latin typeface="+mn-lt"/>
                <a:ea typeface="+mn-ea"/>
                <a:cs typeface="+mn-cs"/>
              </a:rPr>
              <a:t> it cannot require it. </a:t>
            </a:r>
            <a:endParaRPr lang="en-US" dirty="0">
              <a:latin typeface="Times New Roman" charset="0"/>
              <a:cs typeface="+mn-cs"/>
            </a:endParaRPr>
          </a:p>
        </p:txBody>
      </p:sp>
    </p:spTree>
    <p:extLst>
      <p:ext uri="{BB962C8B-B14F-4D97-AF65-F5344CB8AC3E}">
        <p14:creationId xmlns:p14="http://schemas.microsoft.com/office/powerpoint/2010/main" val="2823195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E9D3DF0-0258-2E44-87FB-D66B203585B3}" type="slidenum">
              <a:rPr lang="en-US" sz="1200" b="0">
                <a:solidFill>
                  <a:prstClr val="black"/>
                </a:solidFill>
              </a:rPr>
              <a:pPr eaLnBrk="1" hangingPunct="1">
                <a:defRPr/>
              </a:pPr>
              <a:t>23</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1643489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E9D3DF0-0258-2E44-87FB-D66B203585B3}" type="slidenum">
              <a:rPr lang="en-US" sz="1200" b="0">
                <a:solidFill>
                  <a:prstClr val="black"/>
                </a:solidFill>
              </a:rPr>
              <a:pPr eaLnBrk="1" hangingPunct="1">
                <a:defRPr/>
              </a:pPr>
              <a:t>24</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charset="0"/>
                <a:cs typeface="Times New Roman" charset="0"/>
              </a:rPr>
              <a:t>Instructor Notes</a:t>
            </a:r>
            <a:r>
              <a:rPr lang="en-US" b="1" dirty="0" smtClean="0">
                <a:solidFill>
                  <a:srgbClr val="FF3300"/>
                </a:solidFill>
                <a:latin typeface="Times New Roman" charset="0"/>
                <a:cs typeface="+mn-cs"/>
              </a:rPr>
              <a:t> </a:t>
            </a:r>
            <a:endParaRPr lang="en-US" dirty="0" smtClean="0">
              <a:latin typeface="Times New Roman" charset="0"/>
              <a:cs typeface="+mn-cs"/>
            </a:endParaRPr>
          </a:p>
          <a:p>
            <a:pPr eaLnBrk="1" hangingPunct="1">
              <a:defRPr/>
            </a:pPr>
            <a:r>
              <a:rPr lang="en-US" sz="1200" b="0" i="0" u="none" strike="noStrike" kern="1200" baseline="0" dirty="0" smtClean="0">
                <a:solidFill>
                  <a:schemeClr val="tx1"/>
                </a:solidFill>
                <a:latin typeface="+mn-lt"/>
                <a:ea typeface="+mn-ea"/>
                <a:cs typeface="+mn-cs"/>
              </a:rPr>
              <a:t>Codes may differ from the FDA </a:t>
            </a:r>
            <a:r>
              <a:rPr lang="en-US" sz="1200" b="0" i="1" u="none" strike="noStrike" kern="1200" baseline="0" dirty="0" smtClean="0">
                <a:solidFill>
                  <a:schemeClr val="tx1"/>
                </a:solidFill>
                <a:latin typeface="+mn-lt"/>
                <a:ea typeface="+mn-ea"/>
                <a:cs typeface="+mn-cs"/>
              </a:rPr>
              <a:t>Food Code,</a:t>
            </a:r>
            <a:r>
              <a:rPr lang="en-US" sz="1200" b="0" i="0" u="none" strike="noStrike" kern="1200" baseline="0" dirty="0" smtClean="0">
                <a:solidFill>
                  <a:schemeClr val="tx1"/>
                </a:solidFill>
                <a:latin typeface="+mn-lt"/>
                <a:ea typeface="+mn-ea"/>
                <a:cs typeface="+mn-cs"/>
              </a:rPr>
              <a:t> because these agencies are not required to adopt it.</a:t>
            </a:r>
            <a:endParaRPr lang="en-US" dirty="0">
              <a:latin typeface="Times New Roman" charset="0"/>
              <a:cs typeface="+mn-cs"/>
            </a:endParaRPr>
          </a:p>
        </p:txBody>
      </p:sp>
    </p:spTree>
    <p:extLst>
      <p:ext uri="{BB962C8B-B14F-4D97-AF65-F5344CB8AC3E}">
        <p14:creationId xmlns:p14="http://schemas.microsoft.com/office/powerpoint/2010/main" val="408583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847C7A5-2CC3-F54B-A217-D07ADA2B9AFD}" type="slidenum">
              <a:rPr lang="en-US" sz="1200" b="0">
                <a:solidFill>
                  <a:prstClr val="black"/>
                </a:solidFill>
              </a:rPr>
              <a:pPr eaLnBrk="1" hangingPunct="1">
                <a:defRPr/>
              </a:pPr>
              <a:t>3</a:t>
            </a:fld>
            <a:endParaRPr lang="en-US" sz="1200" b="0" dirty="0">
              <a:solidFill>
                <a:prstClr val="black"/>
              </a:solidFill>
            </a:endParaRPr>
          </a:p>
        </p:txBody>
      </p:sp>
      <p:sp>
        <p:nvSpPr>
          <p:cNvPr id="29184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352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smtClean="0">
                <a:latin typeface="Times New Roman" pitchFamily="18" charset="0"/>
                <a:ea typeface="ＭＳ Ｐゴシック" charset="0"/>
                <a:cs typeface="ＭＳ Ｐゴシック" charset="0"/>
              </a:rPr>
              <a:t>Do the </a:t>
            </a:r>
            <a:r>
              <a:rPr lang="en-US" i="1" dirty="0" smtClean="0">
                <a:latin typeface="Times New Roman" pitchFamily="18" charset="0"/>
                <a:ea typeface="ＭＳ Ｐゴシック" charset="0"/>
                <a:cs typeface="ＭＳ Ｐゴシック" charset="0"/>
              </a:rPr>
              <a:t>Populations at High-Risk for Foodborne Illness </a:t>
            </a:r>
            <a:r>
              <a:rPr lang="en-US" dirty="0" smtClean="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smtClean="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19611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charset="0"/>
                <a:ea typeface="ＭＳ Ｐゴシック" charset="0"/>
                <a:cs typeface="ＭＳ Ｐゴシック" charset="0"/>
              </a:rPr>
              <a:t>Play the </a:t>
            </a:r>
            <a:r>
              <a:rPr lang="en-US" i="1" dirty="0">
                <a:latin typeface="Times New Roman" charset="0"/>
                <a:ea typeface="ＭＳ Ｐゴシック" charset="0"/>
                <a:cs typeface="ＭＳ Ｐゴシック" charset="0"/>
              </a:rPr>
              <a:t>Introduction to Food Safety</a:t>
            </a:r>
            <a:r>
              <a:rPr lang="en-US" dirty="0">
                <a:latin typeface="Times New Roman" charset="0"/>
                <a:ea typeface="ＭＳ Ｐゴシック" charset="0"/>
                <a:cs typeface="ＭＳ Ｐゴシック" charset="0"/>
              </a:rPr>
              <a:t> DVD. </a:t>
            </a: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39334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Teach the additional content not included in the DVD by using the next several slides.</a:t>
            </a:r>
            <a:endParaRPr lang="en-US" b="0" dirty="0">
              <a:latin typeface="Times New Roman" charset="0"/>
              <a:cs typeface="+mn-cs"/>
            </a:endParaRPr>
          </a:p>
        </p:txBody>
      </p:sp>
    </p:spTree>
    <p:extLst>
      <p:ext uri="{BB962C8B-B14F-4D97-AF65-F5344CB8AC3E}">
        <p14:creationId xmlns:p14="http://schemas.microsoft.com/office/powerpoint/2010/main" val="98656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0" indent="0" eaLnBrk="1" hangingPunct="1">
              <a:defRPr/>
            </a:pPr>
            <a:r>
              <a:rPr lang="en-US" dirty="0" smtClean="0">
                <a:latin typeface="Times New Roman" pitchFamily="18" charset="0"/>
                <a:ea typeface="ＭＳ Ｐゴシック" charset="0"/>
                <a:cs typeface="ＭＳ Ｐゴシック" charset="0"/>
              </a:rPr>
              <a:t>The answer is all of the above. </a:t>
            </a:r>
            <a:r>
              <a:rPr lang="en-US" dirty="0" smtClean="0">
                <a:latin typeface="Arial Narrow" charset="0"/>
                <a:cs typeface="+mn-cs"/>
              </a:rPr>
              <a:t>An illness is considered an outbreak when:</a:t>
            </a:r>
          </a:p>
          <a:p>
            <a:pPr marL="171450" lvl="1" indent="-171450" eaLnBrk="1" hangingPunct="1">
              <a:lnSpc>
                <a:spcPct val="100000"/>
              </a:lnSpc>
              <a:spcBef>
                <a:spcPts val="900"/>
              </a:spcBef>
              <a:buFont typeface="Arial" panose="020B0604020202020204" pitchFamily="34" charset="0"/>
              <a:buChar char="•"/>
              <a:defRPr/>
            </a:pPr>
            <a:r>
              <a:rPr lang="en-US" dirty="0" smtClean="0">
                <a:latin typeface="Arial Narrow" charset="0"/>
              </a:rPr>
              <a:t>Two or more people have the same symptoms after eating the same food</a:t>
            </a:r>
          </a:p>
          <a:p>
            <a:pPr marL="171450" lvl="1" indent="-171450" eaLnBrk="1" hangingPunct="1">
              <a:lnSpc>
                <a:spcPct val="100000"/>
              </a:lnSpc>
              <a:spcBef>
                <a:spcPts val="900"/>
              </a:spcBef>
              <a:buFont typeface="Arial" panose="020B0604020202020204" pitchFamily="34" charset="0"/>
              <a:buChar char="•"/>
              <a:defRPr/>
            </a:pPr>
            <a:r>
              <a:rPr lang="en-US" dirty="0" smtClean="0">
                <a:latin typeface="Arial Narrow" charset="0"/>
              </a:rPr>
              <a:t>An investigation is conducted by state and local regulatory authorities</a:t>
            </a:r>
          </a:p>
          <a:p>
            <a:pPr marL="171450" lvl="1" indent="-171450" eaLnBrk="1" hangingPunct="1">
              <a:lnSpc>
                <a:spcPct val="100000"/>
              </a:lnSpc>
              <a:spcBef>
                <a:spcPts val="900"/>
              </a:spcBef>
              <a:buFont typeface="Arial" panose="020B0604020202020204" pitchFamily="34" charset="0"/>
              <a:buChar char="•"/>
              <a:defRPr/>
            </a:pPr>
            <a:r>
              <a:rPr lang="en-US" dirty="0" smtClean="0">
                <a:latin typeface="Arial Narrow" charset="0"/>
              </a:rPr>
              <a:t>The outbreak is confirmed by laboratory analysis</a:t>
            </a:r>
          </a:p>
          <a:p>
            <a:pPr marL="112163" indent="-112163">
              <a:spcBef>
                <a:spcPct val="50000"/>
              </a:spcBef>
              <a:buSzPct val="80000"/>
              <a:buFontTx/>
              <a:buChar char="•"/>
              <a:defRPr/>
            </a:pPr>
            <a:endParaRPr lang="en-US" b="0" dirty="0">
              <a:latin typeface="Times New Roman" charset="0"/>
              <a:cs typeface="+mn-cs"/>
            </a:endParaRPr>
          </a:p>
        </p:txBody>
      </p:sp>
    </p:spTree>
    <p:extLst>
      <p:ext uri="{BB962C8B-B14F-4D97-AF65-F5344CB8AC3E}">
        <p14:creationId xmlns:p14="http://schemas.microsoft.com/office/powerpoint/2010/main" val="183608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B3BDE0-0320-AF48-91DE-B45C3EBD0330}" type="slidenum">
              <a:rPr lang="en-US" sz="1200" b="0">
                <a:solidFill>
                  <a:prstClr val="black"/>
                </a:solidFill>
              </a:rPr>
              <a:pPr eaLnBrk="1" hangingPunct="1">
                <a:defRPr/>
              </a:pPr>
              <a:t>8</a:t>
            </a:fld>
            <a:endParaRPr lang="en-US" sz="1200" b="0" dirty="0">
              <a:solidFill>
                <a:prstClr val="black"/>
              </a:solidFill>
            </a:endParaRPr>
          </a:p>
        </p:txBody>
      </p:sp>
      <p:sp>
        <p:nvSpPr>
          <p:cNvPr id="294915" name="Rectangle 2"/>
          <p:cNvSpPr>
            <a:spLocks noGrp="1" noRot="1" noChangeAspect="1" noChangeArrowheads="1" noTextEdit="1"/>
          </p:cNvSpPr>
          <p:nvPr>
            <p:ph type="sldImg"/>
          </p:nvPr>
        </p:nvSpPr>
        <p:spPr>
          <a:xfrm>
            <a:off x="1143000" y="687388"/>
            <a:ext cx="4572000" cy="3429000"/>
          </a:xfrm>
          <a:ln/>
        </p:spPr>
      </p:sp>
      <p:sp>
        <p:nvSpPr>
          <p:cNvPr id="294916" name="Rectangle 3"/>
          <p:cNvSpPr>
            <a:spLocks noGrp="1" noChangeArrowheads="1"/>
          </p:cNvSpPr>
          <p:nvPr>
            <p:ph type="body" idx="1"/>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dirty="0" smtClean="0">
              <a:latin typeface="Times New Roman" charset="0"/>
              <a:cs typeface="Times New Roman" charset="0"/>
            </a:endParaRPr>
          </a:p>
          <a:p>
            <a:pPr marL="112163" indent="-112163">
              <a:spcBef>
                <a:spcPct val="50000"/>
              </a:spcBef>
              <a:buSzPct val="80000"/>
              <a:buFontTx/>
              <a:buChar char="•"/>
              <a:defRPr/>
            </a:pPr>
            <a:r>
              <a:rPr lang="en-US" sz="1200" b="0" i="0" u="none" strike="noStrike" kern="1200" baseline="0" dirty="0" smtClean="0">
                <a:solidFill>
                  <a:schemeClr val="tx1"/>
                </a:solidFill>
                <a:latin typeface="+mn-lt"/>
                <a:ea typeface="+mn-ea"/>
                <a:cs typeface="+mn-cs"/>
              </a:rPr>
              <a:t>Foodservice operations work hard to minimize foodborne illnesses. As a result of these efforts, foodborne illnesses have declined in recent years. However, operations still face many challenges to food safety.</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2163" indent="-112163">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2163" indent="-112163">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2163" indent="-112163">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2163" indent="-112163">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2163" indent="-112163">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2163" indent="-112163">
              <a:spcBef>
                <a:spcPct val="50000"/>
              </a:spcBef>
              <a:buSzPct val="80000"/>
              <a:buFontTx/>
              <a:buChar char="•"/>
              <a:defRPr/>
            </a:pPr>
            <a:r>
              <a:rPr lang="en-US" dirty="0">
                <a:latin typeface="Times New Roman" charset="0"/>
                <a:cs typeface="+mn-cs"/>
              </a:rPr>
              <a:t>Training new staff leaves less time for food safety training.</a:t>
            </a:r>
          </a:p>
          <a:p>
            <a:pPr marL="112163" indent="-112163">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extLst>
      <p:ext uri="{BB962C8B-B14F-4D97-AF65-F5344CB8AC3E}">
        <p14:creationId xmlns:p14="http://schemas.microsoft.com/office/powerpoint/2010/main" val="184648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B3BDE0-0320-AF48-91DE-B45C3EBD0330}" type="slidenum">
              <a:rPr lang="en-US" sz="1200" b="0">
                <a:solidFill>
                  <a:prstClr val="black"/>
                </a:solidFill>
              </a:rPr>
              <a:pPr eaLnBrk="1" hangingPunct="1">
                <a:defRPr/>
              </a:pPr>
              <a:t>9</a:t>
            </a:fld>
            <a:endParaRPr lang="en-US" sz="1200" b="0" dirty="0">
              <a:solidFill>
                <a:prstClr val="black"/>
              </a:solidFill>
            </a:endParaRPr>
          </a:p>
        </p:txBody>
      </p:sp>
      <p:sp>
        <p:nvSpPr>
          <p:cNvPr id="294915" name="Rectangle 2"/>
          <p:cNvSpPr>
            <a:spLocks noGrp="1" noRot="1" noChangeAspect="1" noChangeArrowheads="1" noTextEdit="1"/>
          </p:cNvSpPr>
          <p:nvPr>
            <p:ph type="sldImg"/>
          </p:nvPr>
        </p:nvSpPr>
        <p:spPr>
          <a:xfrm>
            <a:off x="1143000" y="687388"/>
            <a:ext cx="4572000" cy="3429000"/>
          </a:xfrm>
          <a:ln/>
        </p:spPr>
      </p:sp>
      <p:sp>
        <p:nvSpPr>
          <p:cNvPr id="294916" name="Rectangle 3"/>
          <p:cNvSpPr>
            <a:spLocks noGrp="1" noChangeArrowheads="1"/>
          </p:cNvSpPr>
          <p:nvPr>
            <p:ph type="body" idx="1"/>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sz="1200" b="0" i="0" u="none" strike="noStrike" kern="1200" baseline="0" dirty="0" smtClean="0">
                <a:solidFill>
                  <a:schemeClr val="tx1"/>
                </a:solidFill>
                <a:latin typeface="+mn-lt"/>
                <a:ea typeface="+mn-ea"/>
                <a:cs typeface="+mn-cs"/>
              </a:rPr>
              <a:t>Foodborne illnesses cost the United States billions of dollars each year. National Restaurant Association figures show that one foodborne-illness outbreak can cost an operation thousands of dollars. It can even result in closure. Some of the business costs were highlighted in the video. </a:t>
            </a:r>
            <a:r>
              <a:rPr lang="en-US" dirty="0" smtClean="0">
                <a:latin typeface="Times New Roman" charset="0"/>
                <a:cs typeface="+mn-cs"/>
              </a:rPr>
              <a:t>There are also human costs, which are identified on the slide. </a:t>
            </a:r>
            <a:endParaRPr lang="en-US" dirty="0">
              <a:latin typeface="Times New Roman" charset="0"/>
              <a:cs typeface="Times New Roman" charset="0"/>
            </a:endParaRPr>
          </a:p>
        </p:txBody>
      </p:sp>
    </p:spTree>
    <p:extLst>
      <p:ext uri="{BB962C8B-B14F-4D97-AF65-F5344CB8AC3E}">
        <p14:creationId xmlns:p14="http://schemas.microsoft.com/office/powerpoint/2010/main" val="376304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9.png"/><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30.jpg"/><Relationship Id="rId8" Type="http://schemas.openxmlformats.org/officeDocument/2006/relationships/image" Target="../media/image31.png"/><Relationship Id="rId9" Type="http://schemas.microsoft.com/office/2007/relationships/hdphoto" Target="../media/hdphoto1.wdp"/><Relationship Id="rId1" Type="http://schemas.openxmlformats.org/officeDocument/2006/relationships/slideLayout" Target="../slideLayouts/slideLayout3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6.tiff"/><Relationship Id="rId4" Type="http://schemas.openxmlformats.org/officeDocument/2006/relationships/image" Target="../media/image37.tiff"/><Relationship Id="rId5" Type="http://schemas.openxmlformats.org/officeDocument/2006/relationships/image" Target="../media/image38.tiff"/><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Welcome</a:t>
            </a:r>
            <a:endParaRPr lang="en-US" dirty="0"/>
          </a:p>
        </p:txBody>
      </p:sp>
    </p:spTree>
    <p:extLst>
      <p:ext uri="{BB962C8B-B14F-4D97-AF65-F5344CB8AC3E}">
        <p14:creationId xmlns:p14="http://schemas.microsoft.com/office/powerpoint/2010/main" val="10506348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a:latin typeface="Arial Narrow" charset="0"/>
              </a:rPr>
              <a:t>How Foodborne Illnesses Occur</a:t>
            </a:r>
            <a:endParaRPr lang="en-US" dirty="0">
              <a:latin typeface="Arial Narrow" charset="0"/>
              <a:cs typeface="+mj-cs"/>
            </a:endParaRPr>
          </a:p>
        </p:txBody>
      </p:sp>
      <p:sp>
        <p:nvSpPr>
          <p:cNvPr id="15363" name="Rectangle 3"/>
          <p:cNvSpPr>
            <a:spLocks noGrp="1" noChangeArrowheads="1"/>
          </p:cNvSpPr>
          <p:nvPr>
            <p:ph idx="1"/>
          </p:nvPr>
        </p:nvSpPr>
        <p:spPr/>
        <p:txBody>
          <a:bodyPr/>
          <a:lstStyle/>
          <a:p>
            <a:pPr marL="0" indent="0" eaLnBrk="1" hangingPunct="1">
              <a:defRPr/>
            </a:pPr>
            <a:r>
              <a:rPr lang="en-US" dirty="0" smtClean="0">
                <a:latin typeface="Arial Narrow" charset="0"/>
              </a:rPr>
              <a:t>Unsafe food is usually the result of contamination:</a:t>
            </a:r>
          </a:p>
          <a:p>
            <a:pPr lvl="1" eaLnBrk="1" hangingPunct="1">
              <a:defRPr/>
            </a:pPr>
            <a:r>
              <a:rPr lang="en-US" dirty="0">
                <a:latin typeface="Arial Narrow" charset="0"/>
              </a:rPr>
              <a:t>T</a:t>
            </a:r>
            <a:r>
              <a:rPr lang="en-US" dirty="0" smtClean="0">
                <a:latin typeface="Arial Narrow" charset="0"/>
              </a:rPr>
              <a:t>he </a:t>
            </a:r>
            <a:r>
              <a:rPr lang="en-US" dirty="0">
                <a:latin typeface="Arial Narrow" charset="0"/>
              </a:rPr>
              <a:t>presence of harmful substances in </a:t>
            </a:r>
            <a:r>
              <a:rPr lang="en-US" dirty="0" smtClean="0">
                <a:latin typeface="Arial Narrow" charset="0"/>
              </a:rPr>
              <a:t>food</a:t>
            </a:r>
          </a:p>
          <a:p>
            <a:pPr marL="0" lvl="1" indent="0" eaLnBrk="1" hangingPunct="1">
              <a:buNone/>
              <a:defRPr/>
            </a:pPr>
            <a:endParaRPr lang="en-US" dirty="0" smtClean="0">
              <a:latin typeface="Arial Narrow" charset="0"/>
            </a:endParaRPr>
          </a:p>
          <a:p>
            <a:pPr marL="0" lvl="1" indent="0" eaLnBrk="1" hangingPunct="1">
              <a:buNone/>
              <a:defRPr/>
            </a:pPr>
            <a:r>
              <a:rPr lang="en-US" sz="2400" b="1" dirty="0">
                <a:solidFill>
                  <a:srgbClr val="E97635"/>
                </a:solidFill>
                <a:latin typeface="Arial Narrow" charset="0"/>
                <a:cs typeface="ＭＳ Ｐゴシック" charset="0"/>
              </a:rPr>
              <a:t>Contamination may come from:</a:t>
            </a:r>
          </a:p>
          <a:p>
            <a:pPr lvl="1" eaLnBrk="1" hangingPunct="1">
              <a:defRPr/>
            </a:pPr>
            <a:r>
              <a:rPr lang="en-US" dirty="0">
                <a:latin typeface="Arial Narrow" charset="0"/>
              </a:rPr>
              <a:t>B</a:t>
            </a:r>
            <a:r>
              <a:rPr lang="en-US" dirty="0" smtClean="0">
                <a:latin typeface="Arial Narrow" charset="0"/>
              </a:rPr>
              <a:t>iological, chemical, and physical hazards</a:t>
            </a:r>
            <a:endParaRPr lang="en-US" dirty="0">
              <a:latin typeface="Arial Narrow" charset="0"/>
            </a:endParaRPr>
          </a:p>
          <a:p>
            <a:pPr lvl="1" eaLnBrk="1" hangingPunct="1">
              <a:defRPr/>
            </a:pPr>
            <a:r>
              <a:rPr lang="en-US" dirty="0">
                <a:latin typeface="Arial Narrow" charset="0"/>
              </a:rPr>
              <a:t>U</a:t>
            </a:r>
            <a:r>
              <a:rPr lang="en-US" dirty="0" smtClean="0">
                <a:latin typeface="Arial Narrow" charset="0"/>
              </a:rPr>
              <a:t>nsafe </a:t>
            </a:r>
            <a:r>
              <a:rPr lang="en-US" dirty="0">
                <a:latin typeface="Arial Narrow" charset="0"/>
              </a:rPr>
              <a:t>practices</a:t>
            </a:r>
          </a:p>
          <a:p>
            <a:pPr marL="0" lvl="1" indent="0" eaLnBrk="1" hangingPunct="1">
              <a:buNone/>
              <a:defRPr/>
            </a:pPr>
            <a:endParaRPr lang="en-US" dirty="0">
              <a:latin typeface="Arial Narrow" charset="0"/>
            </a:endParaRPr>
          </a:p>
          <a:p>
            <a:pPr marL="0" indent="0" eaLnBrk="1" hangingPunct="1">
              <a:defRPr/>
            </a:pPr>
            <a:endParaRPr lang="en-US" dirty="0">
              <a:latin typeface="Arial Narrow" charset="0"/>
              <a:cs typeface="+mn-cs"/>
            </a:endParaRP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1-10</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2844447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FA_4.29 Jelly homemade.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4287" t="11598" r="14287" b="11598"/>
          <a:stretch/>
        </p:blipFill>
        <p:spPr>
          <a:ln w="3175" cmpd="sng">
            <a:solidFill>
              <a:schemeClr val="tx1"/>
            </a:solidFill>
          </a:ln>
        </p:spPr>
      </p:pic>
      <p:sp>
        <p:nvSpPr>
          <p:cNvPr id="24578" name="Rectangle 18"/>
          <p:cNvSpPr>
            <a:spLocks noGrp="1" noChangeArrowheads="1"/>
          </p:cNvSpPr>
          <p:nvPr>
            <p:ph type="title"/>
          </p:nvPr>
        </p:nvSpPr>
        <p:spPr/>
        <p:txBody>
          <a:bodyPr/>
          <a:lstStyle/>
          <a:p>
            <a:pPr eaLnBrk="1" hangingPunct="1">
              <a:defRPr/>
            </a:pPr>
            <a:r>
              <a:rPr lang="en-US" dirty="0">
                <a:latin typeface="Arial Narrow" charset="0"/>
                <a:cs typeface="+mj-cs"/>
              </a:rPr>
              <a:t>How Food Becomes Unsafe </a:t>
            </a: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a:t>
            </a:r>
          </a:p>
        </p:txBody>
      </p:sp>
      <p:sp>
        <p:nvSpPr>
          <p:cNvPr id="4" name="Rectangle 3"/>
          <p:cNvSpPr/>
          <p:nvPr/>
        </p:nvSpPr>
        <p:spPr>
          <a:xfrm>
            <a:off x="3164660" y="2754791"/>
            <a:ext cx="3419475" cy="3693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000" dirty="0">
                <a:latin typeface="+mj-lt"/>
                <a:ea typeface="ＭＳ Ｐゴシック" charset="0"/>
                <a:cs typeface="ＭＳ Ｐゴシック" charset="0"/>
              </a:rPr>
              <a:t>Time-temperature abuse</a:t>
            </a:r>
          </a:p>
        </p:txBody>
      </p:sp>
      <p:sp>
        <p:nvSpPr>
          <p:cNvPr id="5" name="Rectangle 4"/>
          <p:cNvSpPr/>
          <p:nvPr/>
        </p:nvSpPr>
        <p:spPr>
          <a:xfrm>
            <a:off x="6190459" y="2754791"/>
            <a:ext cx="2795373" cy="369332"/>
          </a:xfrm>
          <a:prstGeom prst="rect">
            <a:avLst/>
          </a:prstGeom>
        </p:spPr>
        <p:txBody>
          <a:bodyPr wrap="square">
            <a:spAutoFit/>
          </a:bodyPr>
          <a:lstStyle/>
          <a:p>
            <a:pPr marL="571500" indent="-571500" algn="ctr" fontAlgn="base">
              <a:lnSpc>
                <a:spcPct val="90000"/>
              </a:lnSpc>
              <a:spcBef>
                <a:spcPct val="50000"/>
              </a:spcBef>
              <a:spcAft>
                <a:spcPct val="0"/>
              </a:spcAft>
              <a:buClr>
                <a:srgbClr val="0093D3"/>
              </a:buClr>
              <a:buSzPct val="75000"/>
              <a:defRPr/>
            </a:pPr>
            <a:r>
              <a:rPr lang="en-US" sz="2000" dirty="0">
                <a:latin typeface="+mj-lt"/>
                <a:ea typeface="ＭＳ Ｐゴシック" charset="0"/>
                <a:cs typeface="ＭＳ Ｐゴシック" charset="0"/>
              </a:rPr>
              <a:t>Cross-contamination</a:t>
            </a:r>
          </a:p>
        </p:txBody>
      </p:sp>
      <p:sp>
        <p:nvSpPr>
          <p:cNvPr id="6" name="Rectangle 5"/>
          <p:cNvSpPr/>
          <p:nvPr/>
        </p:nvSpPr>
        <p:spPr>
          <a:xfrm>
            <a:off x="1256710" y="5422130"/>
            <a:ext cx="3014662" cy="3693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000" dirty="0">
                <a:latin typeface="+mj-lt"/>
                <a:ea typeface="ＭＳ Ｐゴシック" charset="0"/>
                <a:cs typeface="ＭＳ Ｐゴシック" charset="0"/>
              </a:rPr>
              <a:t>Poor personal hygiene</a:t>
            </a:r>
          </a:p>
        </p:txBody>
      </p:sp>
      <p:sp>
        <p:nvSpPr>
          <p:cNvPr id="7" name="Rectangle 6"/>
          <p:cNvSpPr/>
          <p:nvPr/>
        </p:nvSpPr>
        <p:spPr>
          <a:xfrm>
            <a:off x="3876498" y="5422130"/>
            <a:ext cx="3771900" cy="646331"/>
          </a:xfrm>
          <a:prstGeom prst="rect">
            <a:avLst/>
          </a:prstGeom>
        </p:spPr>
        <p:txBody>
          <a:bodyPr>
            <a:spAutoFit/>
          </a:bodyPr>
          <a:lstStyle/>
          <a:p>
            <a:pPr marL="571500" indent="-571500" algn="ctr" fontAlgn="base">
              <a:lnSpc>
                <a:spcPct val="90000"/>
              </a:lnSpc>
              <a:spcAft>
                <a:spcPct val="0"/>
              </a:spcAft>
              <a:buClr>
                <a:srgbClr val="0093D3"/>
              </a:buClr>
              <a:buSzPct val="75000"/>
              <a:defRPr/>
            </a:pPr>
            <a:r>
              <a:rPr lang="en-US" sz="2000" dirty="0">
                <a:latin typeface="+mj-lt"/>
                <a:ea typeface="ＭＳ Ｐゴシック" charset="0"/>
                <a:cs typeface="ＭＳ Ｐゴシック" charset="0"/>
              </a:rPr>
              <a:t>Poor </a:t>
            </a:r>
            <a:r>
              <a:rPr lang="en-US" sz="2000" dirty="0" smtClean="0">
                <a:latin typeface="+mj-lt"/>
                <a:ea typeface="ＭＳ Ｐゴシック" charset="0"/>
                <a:cs typeface="ＭＳ Ｐゴシック" charset="0"/>
              </a:rPr>
              <a:t>cleaning</a:t>
            </a:r>
          </a:p>
          <a:p>
            <a:pPr marL="571500" indent="-571500" algn="ctr" fontAlgn="base">
              <a:lnSpc>
                <a:spcPct val="90000"/>
              </a:lnSpc>
              <a:spcAft>
                <a:spcPct val="0"/>
              </a:spcAft>
              <a:buClr>
                <a:srgbClr val="0093D3"/>
              </a:buClr>
              <a:buSzPct val="75000"/>
              <a:defRPr/>
            </a:pPr>
            <a:r>
              <a:rPr lang="en-US" sz="2000" dirty="0" smtClean="0">
                <a:latin typeface="+mj-lt"/>
                <a:ea typeface="ＭＳ Ｐゴシック" charset="0"/>
                <a:cs typeface="ＭＳ Ｐゴシック" charset="0"/>
              </a:rPr>
              <a:t>and </a:t>
            </a:r>
            <a:r>
              <a:rPr lang="en-US" sz="2000" dirty="0">
                <a:latin typeface="+mj-lt"/>
                <a:ea typeface="ＭＳ Ｐゴシック" charset="0"/>
                <a:cs typeface="ＭＳ Ｐゴシック" charset="0"/>
              </a:rPr>
              <a:t>sanitizing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783" y="1243013"/>
            <a:ext cx="2092726" cy="148437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767" y="3783523"/>
            <a:ext cx="2098548" cy="139903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888" y="3783523"/>
            <a:ext cx="2103120" cy="165201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8007" y="1252127"/>
            <a:ext cx="2092779" cy="1502664"/>
          </a:xfrm>
          <a:prstGeom prst="rect">
            <a:avLst/>
          </a:prstGeom>
        </p:spPr>
      </p:pic>
      <p:sp>
        <p:nvSpPr>
          <p:cNvPr id="13" name="Rectangle 12"/>
          <p:cNvSpPr/>
          <p:nvPr/>
        </p:nvSpPr>
        <p:spPr>
          <a:xfrm>
            <a:off x="759174" y="2770593"/>
            <a:ext cx="2696545" cy="646331"/>
          </a:xfrm>
          <a:prstGeom prst="rect">
            <a:avLst/>
          </a:prstGeom>
        </p:spPr>
        <p:txBody>
          <a:bodyPr wrap="square">
            <a:spAutoFit/>
          </a:bodyPr>
          <a:lstStyle/>
          <a:p>
            <a:pPr marL="571500" indent="-571500" algn="ctr" fontAlgn="base">
              <a:lnSpc>
                <a:spcPct val="90000"/>
              </a:lnSpc>
              <a:spcAft>
                <a:spcPct val="0"/>
              </a:spcAft>
              <a:buClr>
                <a:srgbClr val="0093D3"/>
              </a:buClr>
              <a:buSzPct val="75000"/>
              <a:defRPr/>
            </a:pPr>
            <a:r>
              <a:rPr lang="en-US" sz="2000" dirty="0" smtClean="0">
                <a:latin typeface="+mj-lt"/>
                <a:ea typeface="ＭＳ Ｐゴシック" charset="0"/>
                <a:cs typeface="ＭＳ Ｐゴシック" charset="0"/>
              </a:rPr>
              <a:t>Purchasing from </a:t>
            </a:r>
          </a:p>
          <a:p>
            <a:pPr marL="571500" indent="-571500" algn="ctr" fontAlgn="base">
              <a:lnSpc>
                <a:spcPct val="90000"/>
              </a:lnSpc>
              <a:spcAft>
                <a:spcPct val="0"/>
              </a:spcAft>
              <a:buClr>
                <a:srgbClr val="0093D3"/>
              </a:buClr>
              <a:buSzPct val="75000"/>
              <a:defRPr/>
            </a:pPr>
            <a:r>
              <a:rPr lang="en-US" sz="2000" dirty="0" smtClean="0">
                <a:latin typeface="+mj-lt"/>
                <a:ea typeface="ＭＳ Ｐゴシック" charset="0"/>
                <a:cs typeface="ＭＳ Ｐゴシック" charset="0"/>
              </a:rPr>
              <a:t>unapproved source</a:t>
            </a:r>
            <a:endParaRPr lang="en-US" sz="2000" dirty="0">
              <a:latin typeface="+mj-lt"/>
              <a:ea typeface="ＭＳ Ｐゴシック" charset="0"/>
              <a:cs typeface="ＭＳ Ｐゴシック" charset="0"/>
            </a:endParaRPr>
          </a:p>
        </p:txBody>
      </p:sp>
      <p:pic>
        <p:nvPicPr>
          <p:cNvPr id="17" name="Picture 16"/>
          <p:cNvPicPr>
            <a:picLocks noChangeAspect="1"/>
          </p:cNvPicPr>
          <p:nvPr/>
        </p:nvPicPr>
        <p:blipFill rotWithShape="1">
          <a:blip r:embed="rId8">
            <a:extLst>
              <a:ext uri="{BEBA8EAE-BF5A-486C-A8C5-ECC9F3942E4B}">
                <a14:imgProps xmlns:a14="http://schemas.microsoft.com/office/drawing/2010/main">
                  <a14:imgLayer r:embed="rId9">
                    <a14:imgEffect>
                      <a14:backgroundRemoval t="0" b="17814" l="0" r="11628"/>
                    </a14:imgEffect>
                  </a14:imgLayer>
                </a14:imgProps>
              </a:ext>
              <a:ext uri="{28A0092B-C50C-407E-A947-70E740481C1C}">
                <a14:useLocalDpi xmlns:a14="http://schemas.microsoft.com/office/drawing/2010/main" val="0"/>
              </a:ext>
            </a:extLst>
          </a:blip>
          <a:srcRect l="1" r="86819" b="82385"/>
          <a:stretch/>
        </p:blipFill>
        <p:spPr>
          <a:xfrm>
            <a:off x="1123547" y="1341684"/>
            <a:ext cx="275842" cy="264687"/>
          </a:xfrm>
          <a:prstGeom prst="rect">
            <a:avLst/>
          </a:prstGeom>
        </p:spPr>
      </p:pic>
    </p:spTree>
    <p:extLst>
      <p:ext uri="{BB962C8B-B14F-4D97-AF65-F5344CB8AC3E}">
        <p14:creationId xmlns:p14="http://schemas.microsoft.com/office/powerpoint/2010/main" val="3648934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074" y="2320117"/>
            <a:ext cx="8666328" cy="461665"/>
          </a:xfrm>
          <a:prstGeom prst="rect">
            <a:avLst/>
          </a:prstGeom>
          <a:noFill/>
        </p:spPr>
        <p:txBody>
          <a:bodyPr wrap="square" rtlCol="0">
            <a:spAutoFit/>
          </a:bodyPr>
          <a:lstStyle/>
          <a:p>
            <a:pPr marL="694944" lvl="3">
              <a:defRPr/>
            </a:pPr>
            <a:r>
              <a:rPr lang="en-US" sz="2400" dirty="0">
                <a:cs typeface="ＭＳ Ｐゴシック" charset="0"/>
              </a:rPr>
              <a:t>A. Yes</a:t>
            </a:r>
          </a:p>
        </p:txBody>
      </p:sp>
      <p:sp>
        <p:nvSpPr>
          <p:cNvPr id="5" name="TextBox 4"/>
          <p:cNvSpPr txBox="1"/>
          <p:nvPr/>
        </p:nvSpPr>
        <p:spPr>
          <a:xfrm>
            <a:off x="425346" y="2963845"/>
            <a:ext cx="8666328" cy="461665"/>
          </a:xfrm>
          <a:prstGeom prst="rect">
            <a:avLst/>
          </a:prstGeom>
          <a:noFill/>
        </p:spPr>
        <p:txBody>
          <a:bodyPr wrap="square" rtlCol="0">
            <a:spAutoFit/>
          </a:bodyPr>
          <a:lstStyle/>
          <a:p>
            <a:pPr marL="694944" lvl="3">
              <a:defRPr/>
            </a:pPr>
            <a:r>
              <a:rPr lang="en-US" sz="2400" dirty="0" smtClean="0">
                <a:solidFill>
                  <a:srgbClr val="000000"/>
                </a:solidFill>
                <a:cs typeface="ＭＳ Ｐゴシック" charset="0"/>
              </a:rPr>
              <a:t>B</a:t>
            </a:r>
            <a:r>
              <a:rPr lang="en-US" sz="2400" dirty="0">
                <a:cs typeface="ＭＳ Ｐゴシック" charset="0"/>
              </a:rPr>
              <a:t>. No</a:t>
            </a:r>
          </a:p>
        </p:txBody>
      </p:sp>
      <p:sp>
        <p:nvSpPr>
          <p:cNvPr id="123906" name="Rectangle 3"/>
          <p:cNvSpPr>
            <a:spLocks noGrp="1" noChangeArrowheads="1"/>
          </p:cNvSpPr>
          <p:nvPr>
            <p:ph type="body" sz="quarter" idx="13"/>
          </p:nvPr>
        </p:nvSpPr>
        <p:spPr>
          <a:xfrm>
            <a:off x="390525" y="1151467"/>
            <a:ext cx="8612188" cy="788270"/>
          </a:xfrm>
          <a:effectLst>
            <a:glow rad="228600">
              <a:schemeClr val="accent4">
                <a:satMod val="175000"/>
                <a:alpha val="40000"/>
              </a:schemeClr>
            </a:glow>
          </a:effectLst>
        </p:spPr>
        <p:txBody>
          <a:bodyPr/>
          <a:lstStyle/>
          <a:p>
            <a:pPr marL="0" indent="0"/>
            <a:r>
              <a:rPr lang="en-US" sz="2800" dirty="0"/>
              <a:t>Is it </a:t>
            </a:r>
            <a:r>
              <a:rPr lang="en-US" sz="2800" dirty="0" smtClean="0"/>
              <a:t>OK for a foodservice operation to </a:t>
            </a:r>
            <a:r>
              <a:rPr lang="en-US" sz="2800" dirty="0"/>
              <a:t>use food prepared in a private </a:t>
            </a:r>
            <a:r>
              <a:rPr lang="en-US" sz="2800" dirty="0" smtClean="0"/>
              <a:t>home? </a:t>
            </a:r>
            <a:endParaRPr lang="en-US" sz="2800" dirty="0"/>
          </a:p>
          <a:p>
            <a:pPr marL="694944" lvl="3" indent="0" eaLnBrk="1" hangingPunct="1">
              <a:buNone/>
              <a:defRPr/>
            </a:pPr>
            <a:endParaRPr lang="en-US" sz="2800" b="1" dirty="0" smtClean="0">
              <a:solidFill>
                <a:srgbClr val="005CAB"/>
              </a:solidFill>
              <a:cs typeface="ＭＳ Ｐゴシック" charset="0"/>
            </a:endParaRPr>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a:t>
            </a:r>
          </a:p>
        </p:txBody>
      </p:sp>
      <p:sp>
        <p:nvSpPr>
          <p:cNvPr id="8" name="Rectangle 7"/>
          <p:cNvSpPr/>
          <p:nvPr/>
        </p:nvSpPr>
        <p:spPr>
          <a:xfrm>
            <a:off x="3714749" y="3121629"/>
            <a:ext cx="5318891" cy="1569660"/>
          </a:xfrm>
          <a:prstGeom prst="rect">
            <a:avLst/>
          </a:prstGeom>
        </p:spPr>
        <p:txBody>
          <a:bodyPr wrap="square">
            <a:spAutoFit/>
          </a:bodyPr>
          <a:lstStyle/>
          <a:p>
            <a:r>
              <a:rPr lang="en-US" sz="2400" dirty="0">
                <a:solidFill>
                  <a:srgbClr val="000000"/>
                </a:solidFill>
                <a:latin typeface="Arial Narrow"/>
              </a:rPr>
              <a:t>Why?</a:t>
            </a:r>
            <a:r>
              <a:rPr lang="en-US" sz="2400" b="1" dirty="0">
                <a:solidFill>
                  <a:srgbClr val="000000"/>
                </a:solidFill>
                <a:latin typeface="Arial Narrow"/>
              </a:rPr>
              <a:t> </a:t>
            </a:r>
            <a:endParaRPr lang="en-US" sz="2400" b="1" dirty="0" smtClean="0">
              <a:solidFill>
                <a:srgbClr val="FF0000"/>
              </a:solidFill>
              <a:latin typeface="Arial" panose="020B0604020202020204" pitchFamily="34" charset="0"/>
              <a:cs typeface="Arial" panose="020B0604020202020204" pitchFamily="34" charset="0"/>
            </a:endParaRPr>
          </a:p>
          <a:p>
            <a:r>
              <a:rPr lang="en-US" sz="2400" b="1" dirty="0">
                <a:solidFill>
                  <a:srgbClr val="FF0000"/>
                </a:solidFill>
                <a:latin typeface="+mj-lt"/>
              </a:rPr>
              <a:t>F</a:t>
            </a:r>
            <a:r>
              <a:rPr lang="en-US" sz="2400" b="1" dirty="0" smtClean="0">
                <a:solidFill>
                  <a:srgbClr val="FF0000"/>
                </a:solidFill>
                <a:latin typeface="+mj-lt"/>
              </a:rPr>
              <a:t>ood </a:t>
            </a:r>
            <a:r>
              <a:rPr lang="en-US" sz="2400" b="1" dirty="0">
                <a:solidFill>
                  <a:srgbClr val="FF0000"/>
                </a:solidFill>
                <a:latin typeface="+mj-lt"/>
              </a:rPr>
              <a:t>prepared in a private home is considered to be from an unsafe source and must be avoided. </a:t>
            </a:r>
            <a:r>
              <a:rPr lang="en-US" sz="2400" b="1" dirty="0" smtClean="0">
                <a:solidFill>
                  <a:srgbClr val="FF0000"/>
                </a:solidFill>
                <a:latin typeface="+mj-lt"/>
              </a:rPr>
              <a:t> </a:t>
            </a:r>
            <a:endParaRPr lang="en-US" sz="2400" b="1" dirty="0">
              <a:solidFill>
                <a:srgbClr val="FF0000"/>
              </a:solidFill>
              <a:latin typeface="+mj-lt"/>
            </a:endParaRPr>
          </a:p>
        </p:txBody>
      </p:sp>
    </p:spTree>
    <p:extLst>
      <p:ext uri="{BB962C8B-B14F-4D97-AF65-F5344CB8AC3E}">
        <p14:creationId xmlns:p14="http://schemas.microsoft.com/office/powerpoint/2010/main" val="914949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solutions are not at required levels</a:t>
            </a:r>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1-13</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extLst>
      <p:ext uri="{BB962C8B-B14F-4D97-AF65-F5344CB8AC3E}">
        <p14:creationId xmlns:p14="http://schemas.microsoft.com/office/powerpoint/2010/main" val="15142974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B. </a:t>
            </a:r>
            <a:r>
              <a:rPr lang="en-US" sz="2400" dirty="0" smtClean="0">
                <a:solidFill>
                  <a:srgbClr val="000000"/>
                </a:solidFill>
              </a:rPr>
              <a:t>Cross-contamination</a:t>
            </a:r>
            <a:endParaRPr lang="en-US" sz="2400" dirty="0">
              <a:solidFill>
                <a:srgbClr val="000000"/>
              </a:solidFill>
            </a:endParaRPr>
          </a:p>
        </p:txBody>
      </p:sp>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A. </a:t>
            </a:r>
            <a:r>
              <a:rPr lang="en-US" sz="2400" dirty="0" smtClean="0">
                <a:solidFill>
                  <a:srgbClr val="000000"/>
                </a:solidFill>
              </a:rPr>
              <a:t>Time-temperature abuse</a:t>
            </a:r>
            <a:endParaRPr lang="en-US" sz="2400" dirty="0">
              <a:solidFill>
                <a:srgbClr val="000000"/>
              </a:solidFill>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C. Poor personal </a:t>
            </a:r>
            <a:r>
              <a:rPr lang="en-US" sz="2400" dirty="0">
                <a:solidFill>
                  <a:srgbClr val="000000"/>
                </a:solidFill>
              </a:rPr>
              <a:t>h</a:t>
            </a:r>
            <a:r>
              <a:rPr lang="en-US" sz="2400" dirty="0" smtClean="0">
                <a:solidFill>
                  <a:srgbClr val="000000"/>
                </a:solidFill>
              </a:rPr>
              <a:t>ygiene</a:t>
            </a:r>
            <a:endParaRPr lang="en-US" sz="2400"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D. Poor cleaning and sanitizing</a:t>
            </a:r>
            <a:endParaRPr lang="en-US" sz="2400" dirty="0">
              <a:solidFill>
                <a:srgbClr val="000000"/>
              </a:solidFill>
            </a:endParaRPr>
          </a:p>
        </p:txBody>
      </p:sp>
      <p:sp>
        <p:nvSpPr>
          <p:cNvPr id="6" name="Rectangle 3"/>
          <p:cNvSpPr>
            <a:spLocks noGrp="1" noChangeArrowheads="1"/>
          </p:cNvSpPr>
          <p:nvPr>
            <p:ph type="body" sz="quarter" idx="13"/>
          </p:nvPr>
        </p:nvSpPr>
        <p:spPr/>
        <p:txBody>
          <a:bodyPr/>
          <a:lstStyle/>
          <a:p>
            <a:pPr marL="0" lvl="1" indent="0" eaLnBrk="1" hangingPunct="1">
              <a:buFont typeface="Wingdings" pitchFamily="2" charset="2"/>
              <a:buNone/>
              <a:defRPr/>
            </a:pPr>
            <a:r>
              <a:rPr lang="en-US" sz="2400" b="1" dirty="0">
                <a:solidFill>
                  <a:srgbClr val="E97635"/>
                </a:solidFill>
                <a:ea typeface="+mn-ea"/>
                <a:cs typeface="+mn-cs"/>
              </a:rPr>
              <a:t>What is the problem?</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5261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1-14</a:t>
            </a:r>
          </a:p>
        </p:txBody>
      </p:sp>
    </p:spTree>
    <p:extLst>
      <p:ext uri="{BB962C8B-B14F-4D97-AF65-F5344CB8AC3E}">
        <p14:creationId xmlns:p14="http://schemas.microsoft.com/office/powerpoint/2010/main" val="1125202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A. </a:t>
            </a:r>
            <a:r>
              <a:rPr lang="en-US" sz="2400" dirty="0" smtClean="0">
                <a:solidFill>
                  <a:srgbClr val="000000"/>
                </a:solidFill>
              </a:rPr>
              <a:t>Time-temperature abuse</a:t>
            </a:r>
            <a:endParaRPr lang="en-US" sz="2400"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B. </a:t>
            </a:r>
            <a:r>
              <a:rPr lang="en-US" sz="2400" dirty="0" smtClean="0">
                <a:solidFill>
                  <a:srgbClr val="000000"/>
                </a:solidFill>
              </a:rPr>
              <a:t>Cross-contamination</a:t>
            </a:r>
            <a:endParaRPr lang="en-US" sz="2400" dirty="0">
              <a:solidFill>
                <a:srgbClr val="000000"/>
              </a:solidFill>
            </a:endParaRP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3" name="Picture Placeholder 2"/>
          <p:cNvSpPr>
            <a:spLocks noGrp="1"/>
          </p:cNvSpPr>
          <p:nvPr>
            <p:ph type="pic" sz="quarter" idx="12"/>
          </p:nvPr>
        </p:nvSpPr>
        <p:spPr/>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C. Poor personal </a:t>
            </a:r>
            <a:r>
              <a:rPr lang="en-US" sz="2400" dirty="0">
                <a:solidFill>
                  <a:srgbClr val="000000"/>
                </a:solidFill>
              </a:rPr>
              <a:t>h</a:t>
            </a:r>
            <a:r>
              <a:rPr lang="en-US" sz="2400" dirty="0" smtClean="0">
                <a:solidFill>
                  <a:srgbClr val="000000"/>
                </a:solidFill>
              </a:rPr>
              <a:t>ygiene</a:t>
            </a:r>
            <a:endParaRPr lang="en-US" sz="2400"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D. Poor cleaning and sanitizing</a:t>
            </a:r>
            <a:endParaRPr lang="en-US" sz="2400" dirty="0">
              <a:solidFill>
                <a:srgbClr val="000000"/>
              </a:solidFill>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4" y="186048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1-15</a:t>
            </a:r>
          </a:p>
        </p:txBody>
      </p:sp>
      <p:sp>
        <p:nvSpPr>
          <p:cNvPr id="12" name="Rectangle 3"/>
          <p:cNvSpPr txBox="1">
            <a:spLocks noChangeArrowheads="1"/>
          </p:cNvSpPr>
          <p:nvPr/>
        </p:nvSpPr>
        <p:spPr>
          <a:xfrm>
            <a:off x="390525" y="1151467"/>
            <a:ext cx="8612188" cy="457200"/>
          </a:xfrm>
          <a:prstGeom prst="rect">
            <a:avLst/>
          </a:prstGeom>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kern="0" dirty="0" smtClean="0">
                <a:solidFill>
                  <a:srgbClr val="E97635"/>
                </a:solidFill>
                <a:ea typeface="+mn-ea"/>
                <a:cs typeface="+mn-cs"/>
              </a:rPr>
              <a:t>What is the problem?</a:t>
            </a:r>
            <a:endParaRPr lang="en-US" sz="2400" b="1" kern="0" dirty="0">
              <a:solidFill>
                <a:srgbClr val="E97635"/>
              </a:solidFill>
              <a:ea typeface="+mn-ea"/>
              <a:cs typeface="+mn-cs"/>
            </a:endParaRPr>
          </a:p>
        </p:txBody>
      </p:sp>
    </p:spTree>
    <p:extLst>
      <p:ext uri="{BB962C8B-B14F-4D97-AF65-F5344CB8AC3E}">
        <p14:creationId xmlns:p14="http://schemas.microsoft.com/office/powerpoint/2010/main" val="3394625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A. </a:t>
            </a:r>
            <a:r>
              <a:rPr lang="en-US" sz="2400" dirty="0" smtClean="0">
                <a:solidFill>
                  <a:srgbClr val="000000"/>
                </a:solidFill>
              </a:rPr>
              <a:t>Time-temperature abuse</a:t>
            </a:r>
            <a:endParaRPr lang="en-US" sz="2400"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B. </a:t>
            </a:r>
            <a:r>
              <a:rPr lang="en-US" sz="2400" dirty="0" smtClean="0">
                <a:solidFill>
                  <a:srgbClr val="000000"/>
                </a:solidFill>
              </a:rPr>
              <a:t>Cross-contamination</a:t>
            </a:r>
            <a:endParaRPr lang="en-US" sz="2400" dirty="0">
              <a:solidFill>
                <a:srgbClr val="000000"/>
              </a:solidFill>
            </a:endParaRPr>
          </a:p>
        </p:txBody>
      </p:sp>
      <p:sp>
        <p:nvSpPr>
          <p:cNvPr id="15"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C. Poor personal </a:t>
            </a:r>
            <a:r>
              <a:rPr lang="en-US" sz="2400" dirty="0">
                <a:solidFill>
                  <a:srgbClr val="000000"/>
                </a:solidFill>
              </a:rPr>
              <a:t>h</a:t>
            </a:r>
            <a:r>
              <a:rPr lang="en-US" sz="2400" dirty="0" smtClean="0">
                <a:solidFill>
                  <a:srgbClr val="000000"/>
                </a:solidFill>
              </a:rPr>
              <a:t>ygiene</a:t>
            </a:r>
            <a:endParaRPr lang="en-US" sz="2400"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D. Poor cleaning and sanitizing</a:t>
            </a:r>
            <a:endParaRPr lang="en-US" sz="2400" dirty="0">
              <a:solidFill>
                <a:srgbClr val="000000"/>
              </a:solidFill>
            </a:endParaRPr>
          </a:p>
        </p:txBody>
      </p:sp>
      <p:sp>
        <p:nvSpPr>
          <p:cNvPr id="12" name="Rectangle 3"/>
          <p:cNvSpPr txBox="1">
            <a:spLocks noChangeArrowheads="1"/>
          </p:cNvSpPr>
          <p:nvPr/>
        </p:nvSpPr>
        <p:spPr bwMode="auto">
          <a:xfrm>
            <a:off x="626143" y="4664076"/>
            <a:ext cx="243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dirty="0">
                <a:solidFill>
                  <a:srgbClr val="000000"/>
                </a:solidFill>
                <a:latin typeface="Arial" charset="0"/>
                <a:ea typeface="+mn-ea"/>
              </a:rPr>
              <a:t>Chicken breasts</a:t>
            </a:r>
          </a:p>
        </p:txBody>
      </p:sp>
      <p:sp>
        <p:nvSpPr>
          <p:cNvPr id="1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1-16</a:t>
            </a:r>
          </a:p>
        </p:txBody>
      </p:sp>
      <p:sp>
        <p:nvSpPr>
          <p:cNvPr id="14" name="Rectangle 3"/>
          <p:cNvSpPr txBox="1">
            <a:spLocks noChangeArrowheads="1"/>
          </p:cNvSpPr>
          <p:nvPr/>
        </p:nvSpPr>
        <p:spPr>
          <a:xfrm>
            <a:off x="390525" y="1151467"/>
            <a:ext cx="8612188" cy="457200"/>
          </a:xfrm>
          <a:prstGeom prst="rect">
            <a:avLst/>
          </a:prstGeom>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kern="0" dirty="0" smtClean="0">
                <a:solidFill>
                  <a:srgbClr val="E97635"/>
                </a:solidFill>
                <a:ea typeface="+mn-ea"/>
                <a:cs typeface="+mn-cs"/>
              </a:rPr>
              <a:t>What is the problem?</a:t>
            </a:r>
            <a:endParaRPr lang="en-US" sz="2400" b="1" kern="0" dirty="0">
              <a:solidFill>
                <a:srgbClr val="E97635"/>
              </a:solidFill>
              <a:ea typeface="+mn-ea"/>
              <a:cs typeface="+mn-cs"/>
            </a:endParaRPr>
          </a:p>
        </p:txBody>
      </p:sp>
    </p:spTree>
    <p:extLst>
      <p:ext uri="{BB962C8B-B14F-4D97-AF65-F5344CB8AC3E}">
        <p14:creationId xmlns:p14="http://schemas.microsoft.com/office/powerpoint/2010/main" val="1207898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A. </a:t>
            </a:r>
            <a:r>
              <a:rPr lang="en-US" sz="2400" dirty="0" smtClean="0">
                <a:solidFill>
                  <a:srgbClr val="000000"/>
                </a:solidFill>
              </a:rPr>
              <a:t>Time-temperature abuse</a:t>
            </a:r>
            <a:endParaRPr lang="en-US" sz="2400"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rgbClr val="000000"/>
                </a:solidFill>
              </a:rPr>
              <a:t>B. </a:t>
            </a:r>
            <a:r>
              <a:rPr lang="en-US" sz="2400" dirty="0" smtClean="0">
                <a:solidFill>
                  <a:srgbClr val="000000"/>
                </a:solidFill>
              </a:rPr>
              <a:t>Cross-contamination</a:t>
            </a:r>
            <a:endParaRPr lang="en-US" sz="2400" dirty="0">
              <a:solidFill>
                <a:srgbClr val="000000"/>
              </a:solidFill>
            </a:endParaRP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C. Poor personal </a:t>
            </a:r>
            <a:r>
              <a:rPr lang="en-US" sz="2400" dirty="0">
                <a:solidFill>
                  <a:srgbClr val="000000"/>
                </a:solidFill>
              </a:rPr>
              <a:t>h</a:t>
            </a:r>
            <a:r>
              <a:rPr lang="en-US" sz="2400" dirty="0" smtClean="0">
                <a:solidFill>
                  <a:srgbClr val="000000"/>
                </a:solidFill>
              </a:rPr>
              <a:t>ygiene</a:t>
            </a:r>
            <a:endParaRPr lang="en-US" sz="2400"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smtClean="0">
                <a:solidFill>
                  <a:srgbClr val="000000"/>
                </a:solidFill>
              </a:rPr>
              <a:t>D. Poor cleaning and sanitizing</a:t>
            </a:r>
            <a:endParaRPr lang="en-US" sz="2400" dirty="0">
              <a:solidFill>
                <a:srgbClr val="000000"/>
              </a:solidFill>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1-17</a:t>
            </a:r>
          </a:p>
        </p:txBody>
      </p:sp>
      <p:sp>
        <p:nvSpPr>
          <p:cNvPr id="12" name="Rectangle 3"/>
          <p:cNvSpPr txBox="1">
            <a:spLocks noChangeArrowheads="1"/>
          </p:cNvSpPr>
          <p:nvPr/>
        </p:nvSpPr>
        <p:spPr bwMode="auto">
          <a:xfrm>
            <a:off x="616836" y="4664076"/>
            <a:ext cx="30723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spcBef>
                <a:spcPts val="0"/>
              </a:spcBef>
              <a:buFont typeface="Wingdings" pitchFamily="2" charset="2"/>
              <a:buNone/>
              <a:defRPr/>
            </a:pPr>
            <a:r>
              <a:rPr lang="en-US" sz="2400" dirty="0">
                <a:solidFill>
                  <a:srgbClr val="000000"/>
                </a:solidFill>
                <a:latin typeface="Arial" charset="0"/>
                <a:ea typeface="+mn-ea"/>
              </a:rPr>
              <a:t>Wiping prep table </a:t>
            </a:r>
          </a:p>
          <a:p>
            <a:pPr marL="0" lvl="1" indent="0" eaLnBrk="1" hangingPunct="1">
              <a:spcBef>
                <a:spcPts val="0"/>
              </a:spcBef>
              <a:buFont typeface="Wingdings" pitchFamily="2" charset="2"/>
              <a:buNone/>
              <a:defRPr/>
            </a:pPr>
            <a:r>
              <a:rPr lang="en-US" sz="2400" dirty="0">
                <a:solidFill>
                  <a:srgbClr val="000000"/>
                </a:solidFill>
                <a:latin typeface="Arial" charset="0"/>
                <a:ea typeface="+mn-ea"/>
              </a:rPr>
              <a:t>between uses with single-use towel</a:t>
            </a:r>
          </a:p>
        </p:txBody>
      </p:sp>
      <p:sp>
        <p:nvSpPr>
          <p:cNvPr id="14" name="Rectangle 3"/>
          <p:cNvSpPr txBox="1">
            <a:spLocks noChangeArrowheads="1"/>
          </p:cNvSpPr>
          <p:nvPr/>
        </p:nvSpPr>
        <p:spPr>
          <a:xfrm>
            <a:off x="390525" y="1151467"/>
            <a:ext cx="8612188" cy="457200"/>
          </a:xfrm>
          <a:prstGeom prst="rect">
            <a:avLst/>
          </a:prstGeom>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kern="0" dirty="0" smtClean="0">
                <a:solidFill>
                  <a:srgbClr val="E97635"/>
                </a:solidFill>
                <a:ea typeface="+mn-ea"/>
                <a:cs typeface="+mn-cs"/>
              </a:rPr>
              <a:t>What is the problem?</a:t>
            </a:r>
            <a:endParaRPr lang="en-US" sz="2400" b="1" kern="0" dirty="0">
              <a:solidFill>
                <a:srgbClr val="E97635"/>
              </a:solidFill>
              <a:ea typeface="+mn-ea"/>
              <a:cs typeface="+mn-cs"/>
            </a:endParaRPr>
          </a:p>
        </p:txBody>
      </p:sp>
    </p:spTree>
    <p:extLst>
      <p:ext uri="{BB962C8B-B14F-4D97-AF65-F5344CB8AC3E}">
        <p14:creationId xmlns:p14="http://schemas.microsoft.com/office/powerpoint/2010/main" val="3022506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130preschoolers-GettyImages-508450976.jpg"/>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7739" t="16308" r="7739" b="16308"/>
          <a:stretch/>
        </p:blipFill>
        <p:spPr/>
      </p:pic>
      <p:pic>
        <p:nvPicPr>
          <p:cNvPr id="8" name="Picture Placeholder 7" descr="131prescription-GettyImages-121277115.jpg"/>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a:ln w="3175" cmpd="sng">
            <a:solidFill>
              <a:srgbClr val="000000"/>
            </a:solidFill>
          </a:ln>
        </p:spPr>
      </p:pic>
      <p:pic>
        <p:nvPicPr>
          <p:cNvPr id="6" name="Picture Placeholder 5" descr="129oldFolks-elderlyCouples_GettyImages-78463407.jpg"/>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l="19057" t="22738" r="13407" b="24622"/>
          <a:stretch/>
        </p:blipFill>
        <p:spPr/>
      </p:pic>
      <p:sp>
        <p:nvSpPr>
          <p:cNvPr id="34819" name="Rectangle 9"/>
          <p:cNvSpPr>
            <a:spLocks noGrp="1" noChangeArrowheads="1"/>
          </p:cNvSpPr>
          <p:nvPr>
            <p:ph type="title"/>
          </p:nvPr>
        </p:nvSpPr>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a:p>
            <a:pPr marL="114300" lvl="1" indent="0" eaLnBrk="1" hangingPunct="1">
              <a:buNone/>
              <a:defRPr/>
            </a:pPr>
            <a:r>
              <a:rPr lang="en-US" sz="2400" b="1" dirty="0">
                <a:solidFill>
                  <a:srgbClr val="E97635"/>
                </a:solidFill>
                <a:ea typeface="+mn-ea"/>
                <a:cs typeface="+mn-cs"/>
              </a:rPr>
              <a:t>Pregnant women are not classified by the FDA as a high-risk population</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1-18</a:t>
            </a:r>
          </a:p>
        </p:txBody>
      </p:sp>
    </p:spTree>
    <p:extLst>
      <p:ext uri="{BB962C8B-B14F-4D97-AF65-F5344CB8AC3E}">
        <p14:creationId xmlns:p14="http://schemas.microsoft.com/office/powerpoint/2010/main" val="14482596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a:latin typeface="Arial Narrow" charset="0"/>
                <a:cs typeface="+mj-cs"/>
              </a:rPr>
              <a:t>Keeping Food Safe</a:t>
            </a:r>
          </a:p>
        </p:txBody>
      </p:sp>
      <p:sp>
        <p:nvSpPr>
          <p:cNvPr id="2" name="Content Placeholder 1"/>
          <p:cNvSpPr>
            <a:spLocks noGrp="1"/>
          </p:cNvSpPr>
          <p:nvPr>
            <p:ph idx="1"/>
          </p:nvPr>
        </p:nvSpPr>
        <p:spPr/>
        <p:txBody>
          <a:bodyPr/>
          <a:lstStyle/>
          <a:p>
            <a:pPr marL="0" lvl="1" indent="0" eaLnBrk="1" hangingPunct="1">
              <a:buFont typeface="Wingdings" pitchFamily="2" charset="2"/>
              <a:buNone/>
              <a:defRPr/>
            </a:pPr>
            <a:r>
              <a:rPr lang="en-US" sz="2400" b="1" dirty="0">
                <a:solidFill>
                  <a:srgbClr val="E97635"/>
                </a:solidFill>
                <a:ea typeface="+mn-ea"/>
                <a:cs typeface="+mn-cs"/>
              </a:rPr>
              <a:t>Focus on these measures: </a:t>
            </a:r>
          </a:p>
          <a:p>
            <a:pPr lvl="1" eaLnBrk="1" hangingPunct="1">
              <a:defRPr/>
            </a:pPr>
            <a:r>
              <a:rPr lang="en-US" dirty="0"/>
              <a:t>Controlling time and temperature</a:t>
            </a:r>
          </a:p>
          <a:p>
            <a:pPr lvl="1" eaLnBrk="1" hangingPunct="1">
              <a:defRPr/>
            </a:pPr>
            <a:r>
              <a:rPr lang="en-US" dirty="0"/>
              <a:t>Preventing cross-contamination</a:t>
            </a:r>
          </a:p>
          <a:p>
            <a:pPr lvl="1" eaLnBrk="1" hangingPunct="1">
              <a:defRPr/>
            </a:pPr>
            <a:r>
              <a:rPr lang="en-US" dirty="0"/>
              <a:t>Practicing </a:t>
            </a:r>
            <a:r>
              <a:rPr lang="en-US" dirty="0" smtClean="0"/>
              <a:t>good personal </a:t>
            </a:r>
            <a:r>
              <a:rPr lang="en-US" dirty="0"/>
              <a:t>hygiene</a:t>
            </a:r>
          </a:p>
          <a:p>
            <a:pPr lvl="1" eaLnBrk="1" hangingPunct="1">
              <a:defRPr/>
            </a:pPr>
            <a:r>
              <a:rPr lang="en-US" dirty="0"/>
              <a:t>Purchasing from approved, reputable suppliers</a:t>
            </a:r>
          </a:p>
          <a:p>
            <a:pPr lvl="1" eaLnBrk="1" hangingPunct="1">
              <a:defRPr/>
            </a:pPr>
            <a:r>
              <a:rPr lang="en-US" dirty="0"/>
              <a:t>Cleaning and </a:t>
            </a:r>
            <a:r>
              <a:rPr lang="en-US" dirty="0" smtClean="0"/>
              <a:t>sanitizing</a:t>
            </a:r>
            <a:endParaRPr lang="en-US" dirty="0"/>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extLst>
      <p:ext uri="{BB962C8B-B14F-4D97-AF65-F5344CB8AC3E}">
        <p14:creationId xmlns:p14="http://schemas.microsoft.com/office/powerpoint/2010/main" val="4200081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
        <p:nvSpPr>
          <p:cNvPr id="123906" name="Rectangle 3"/>
          <p:cNvSpPr>
            <a:spLocks noGrp="1" noChangeArrowheads="1"/>
          </p:cNvSpPr>
          <p:nvPr>
            <p:ph type="body" idx="4294967295"/>
          </p:nvPr>
        </p:nvSpPr>
        <p:spPr>
          <a:xfrm>
            <a:off x="276226" y="1133273"/>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atin typeface="Arial Narrow" charset="0"/>
                <a:cs typeface="+mn-cs"/>
              </a:rPr>
              <a:t>Let’s Play</a:t>
            </a:r>
          </a:p>
          <a:p>
            <a:pPr marL="0" indent="0" algn="ctr" eaLnBrk="1" hangingPunct="1">
              <a:spcBef>
                <a:spcPts val="0"/>
              </a:spcBef>
              <a:buFont typeface="Wingdings" pitchFamily="2" charset="2"/>
              <a:buNone/>
              <a:defRPr/>
            </a:pPr>
            <a:r>
              <a:rPr lang="en-US" sz="6000" dirty="0" smtClean="0">
                <a:latin typeface="Arial Narrow" charset="0"/>
                <a:cs typeface="+mn-cs"/>
              </a:rPr>
              <a:t>Food Safety Password</a:t>
            </a:r>
            <a:endPar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a:t>
            </a:r>
          </a:p>
        </p:txBody>
      </p:sp>
    </p:spTree>
    <p:extLst>
      <p:ext uri="{BB962C8B-B14F-4D97-AF65-F5344CB8AC3E}">
        <p14:creationId xmlns:p14="http://schemas.microsoft.com/office/powerpoint/2010/main" val="24270960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p:txBody>
          <a:bodyPr/>
          <a:lstStyle/>
          <a:p>
            <a:pPr marL="0" lvl="1" indent="0" eaLnBrk="1" hangingPunct="1">
              <a:buFont typeface="Wingdings" pitchFamily="2" charset="2"/>
              <a:buNone/>
              <a:defRPr/>
            </a:pPr>
            <a:r>
              <a:rPr lang="en-US" sz="2400" b="1" dirty="0">
                <a:solidFill>
                  <a:srgbClr val="E97635"/>
                </a:solidFill>
                <a:ea typeface="+mn-ea"/>
                <a:cs typeface="+mn-cs"/>
              </a:rPr>
              <a:t>Training and monitoring:</a:t>
            </a: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403" y="1244038"/>
            <a:ext cx="2100072" cy="1412222"/>
          </a:xfrm>
          <a:prstGeom prst="rect">
            <a:avLst/>
          </a:prstGeom>
        </p:spPr>
      </p:pic>
    </p:spTree>
    <p:extLst>
      <p:ext uri="{BB962C8B-B14F-4D97-AF65-F5344CB8AC3E}">
        <p14:creationId xmlns:p14="http://schemas.microsoft.com/office/powerpoint/2010/main" val="5191237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p:txBody>
          <a:bodyPr/>
          <a:lstStyle/>
          <a:p>
            <a:pPr marL="0" lvl="1" indent="0" eaLnBrk="1" hangingPunct="1">
              <a:buFont typeface="Wingdings" pitchFamily="2" charset="2"/>
              <a:buNone/>
              <a:defRPr/>
            </a:pPr>
            <a:r>
              <a:rPr lang="en-US" sz="2400" b="1" dirty="0">
                <a:solidFill>
                  <a:srgbClr val="E97635"/>
                </a:solidFill>
                <a:ea typeface="+mn-ea"/>
                <a:cs typeface="+mn-cs"/>
              </a:rPr>
              <a:t>Training and monitoring:</a:t>
            </a:r>
          </a:p>
          <a:p>
            <a:pPr lvl="1" eaLnBrk="1" hangingPunct="1">
              <a:buFont typeface="Wingdings" pitchFamily="2" charset="2"/>
              <a:buChar char="l"/>
              <a:defRPr/>
            </a:pPr>
            <a:r>
              <a:rPr lang="en-US" dirty="0" smtClean="0"/>
              <a:t>Document training</a:t>
            </a:r>
            <a:endParaRPr lang="en-US" dirty="0"/>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Retrain employees who complete tasks </a:t>
            </a:r>
            <a:r>
              <a:rPr lang="en-US" dirty="0" smtClean="0"/>
              <a:t>incorrectly</a:t>
            </a:r>
          </a:p>
          <a:p>
            <a:pPr marL="347472" lvl="1" indent="-347472" eaLnBrk="1" hangingPunct="1">
              <a:lnSpc>
                <a:spcPct val="100000"/>
              </a:lnSpc>
              <a:spcBef>
                <a:spcPts val="900"/>
              </a:spcBef>
              <a:buFont typeface="Wingdings" pitchFamily="2" charset="2"/>
              <a:buChar char="l"/>
              <a:defRPr/>
            </a:pPr>
            <a:endParaRPr lang="en-US" dirty="0"/>
          </a:p>
          <a:p>
            <a:pPr marL="347472" lvl="1" indent="-347472" eaLnBrk="1" hangingPunct="1">
              <a:lnSpc>
                <a:spcPct val="100000"/>
              </a:lnSpc>
              <a:spcBef>
                <a:spcPts val="900"/>
              </a:spcBef>
              <a:buFont typeface="Wingdings" pitchFamily="2" charset="2"/>
              <a:buChar char="l"/>
              <a:defRPr/>
            </a:pPr>
            <a:r>
              <a:rPr lang="en-US" dirty="0" smtClean="0"/>
              <a:t>Corrective Action = Correcting situation immediately when an employee does a task incorrectly.</a:t>
            </a:r>
            <a:endParaRPr lang="en-US" dirty="0" smtClean="0"/>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403" y="1244038"/>
            <a:ext cx="2100072" cy="1412222"/>
          </a:xfrm>
          <a:prstGeom prst="rect">
            <a:avLst/>
          </a:prstGeom>
        </p:spPr>
      </p:pic>
    </p:spTree>
    <p:extLst>
      <p:ext uri="{BB962C8B-B14F-4D97-AF65-F5344CB8AC3E}">
        <p14:creationId xmlns:p14="http://schemas.microsoft.com/office/powerpoint/2010/main" val="33208725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latin typeface="Arial Narrow" charset="0"/>
                <a:cs typeface="+mj-cs"/>
              </a:rPr>
              <a:t>Agencies Responsible for Preventing Foodborne Illness</a:t>
            </a:r>
            <a:endParaRPr lang="en-US" dirty="0">
              <a:latin typeface="Arial Narrow" charset="0"/>
              <a:cs typeface="+mj-cs"/>
            </a:endParaRPr>
          </a:p>
        </p:txBody>
      </p:sp>
      <p:sp>
        <p:nvSpPr>
          <p:cNvPr id="22531" name="Rectangle 3"/>
          <p:cNvSpPr>
            <a:spLocks noGrp="1" noChangeArrowheads="1"/>
          </p:cNvSpPr>
          <p:nvPr>
            <p:ph idx="1"/>
          </p:nvPr>
        </p:nvSpPr>
        <p:spPr/>
        <p:txBody>
          <a:bodyPr/>
          <a:lstStyle/>
          <a:p>
            <a:pPr marL="0" lvl="1" indent="0" eaLnBrk="1" hangingPunct="1">
              <a:buFont typeface="Wingdings" pitchFamily="2" charset="2"/>
              <a:buNone/>
              <a:defRPr/>
            </a:pPr>
            <a:r>
              <a:rPr lang="en-US" sz="2400" b="1" dirty="0">
                <a:solidFill>
                  <a:srgbClr val="E97635"/>
                </a:solidFill>
                <a:ea typeface="+mn-ea"/>
                <a:cs typeface="+mn-cs"/>
              </a:rPr>
              <a:t>Food and Drug Administration (FDA): </a:t>
            </a:r>
          </a:p>
          <a:p>
            <a:pPr marL="347472" lvl="1" indent="-347472" eaLnBrk="1" hangingPunct="1">
              <a:lnSpc>
                <a:spcPct val="100000"/>
              </a:lnSpc>
              <a:spcBef>
                <a:spcPts val="900"/>
              </a:spcBef>
              <a:buFont typeface="Wingdings" pitchFamily="2" charset="2"/>
              <a:buChar char="l"/>
              <a:defRPr/>
            </a:pPr>
            <a:r>
              <a:rPr lang="en-US" dirty="0" smtClean="0"/>
              <a:t>Inspects all food except meat, poultry, and eggs</a:t>
            </a:r>
          </a:p>
          <a:p>
            <a:pPr marL="347472" lvl="1" indent="-347472" eaLnBrk="1" hangingPunct="1">
              <a:lnSpc>
                <a:spcPct val="100000"/>
              </a:lnSpc>
              <a:spcBef>
                <a:spcPts val="900"/>
              </a:spcBef>
              <a:buFont typeface="Wingdings" pitchFamily="2" charset="2"/>
              <a:buChar char="l"/>
              <a:defRPr/>
            </a:pPr>
            <a:r>
              <a:rPr lang="en-US" dirty="0" smtClean="0"/>
              <a:t>Regulates food transported across state lines</a:t>
            </a:r>
          </a:p>
          <a:p>
            <a:pPr lvl="1" eaLnBrk="1" hangingPunct="1">
              <a:buFont typeface="Wingdings" pitchFamily="2" charset="2"/>
              <a:buChar char="l"/>
              <a:defRPr/>
            </a:pPr>
            <a:r>
              <a:rPr lang="en-US" dirty="0" smtClean="0"/>
              <a:t>Provides </a:t>
            </a:r>
            <a:r>
              <a:rPr lang="en-US" dirty="0"/>
              <a:t>technical support and training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Issues the </a:t>
            </a:r>
            <a:r>
              <a:rPr lang="en-US" i="1" dirty="0" smtClean="0"/>
              <a:t>Food </a:t>
            </a:r>
            <a:r>
              <a:rPr lang="en-US" i="1" dirty="0" smtClean="0"/>
              <a:t>Code</a:t>
            </a:r>
          </a:p>
          <a:p>
            <a:pPr marL="347472" lvl="1" indent="-347472" eaLnBrk="1" hangingPunct="1">
              <a:lnSpc>
                <a:spcPct val="100000"/>
              </a:lnSpc>
              <a:spcBef>
                <a:spcPts val="900"/>
              </a:spcBef>
              <a:buFont typeface="Wingdings" pitchFamily="2" charset="2"/>
              <a:buChar char="l"/>
              <a:defRPr/>
            </a:pPr>
            <a:r>
              <a:rPr lang="en-US" i="1" dirty="0" smtClean="0"/>
              <a:t>Regulates Restaurants, Retail Food Stores, Vending Operations, Schools and Daycare Centers, and Hospitals and Nursing Homes</a:t>
            </a:r>
            <a:endParaRPr lang="en-US" i="1" dirty="0" smtClean="0"/>
          </a:p>
          <a:p>
            <a:pPr marL="0" lvl="1" indent="0" eaLnBrk="1" hangingPunct="1">
              <a:lnSpc>
                <a:spcPct val="100000"/>
              </a:lnSpc>
              <a:spcBef>
                <a:spcPts val="900"/>
              </a:spcBef>
              <a:buNone/>
              <a:defRPr/>
            </a:pPr>
            <a:r>
              <a:rPr lang="en-US" sz="2400" b="1" dirty="0">
                <a:solidFill>
                  <a:srgbClr val="E97635"/>
                </a:solidFill>
                <a:ea typeface="+mn-ea"/>
                <a:cs typeface="+mn-cs"/>
              </a:rPr>
              <a:t>The FDA </a:t>
            </a:r>
            <a:r>
              <a:rPr lang="en-US" sz="2400" b="1" i="1" dirty="0">
                <a:solidFill>
                  <a:srgbClr val="E97635"/>
                </a:solidFill>
                <a:ea typeface="+mn-ea"/>
                <a:cs typeface="+mn-cs"/>
              </a:rPr>
              <a:t>Food Code: </a:t>
            </a:r>
          </a:p>
          <a:p>
            <a:pPr marL="347472" lvl="1" indent="-347472" eaLnBrk="1" hangingPunct="1">
              <a:lnSpc>
                <a:spcPct val="100000"/>
              </a:lnSpc>
              <a:spcBef>
                <a:spcPts val="900"/>
              </a:spcBef>
              <a:buFont typeface="Wingdings" pitchFamily="2" charset="2"/>
              <a:buChar char="l"/>
              <a:defRPr/>
            </a:pPr>
            <a:r>
              <a:rPr lang="en-US" dirty="0" smtClean="0"/>
              <a:t>Provides recommendations for food safety regulations</a:t>
            </a:r>
          </a:p>
          <a:p>
            <a:pPr marL="347472" lvl="1" indent="-347472" eaLnBrk="1" hangingPunct="1">
              <a:lnSpc>
                <a:spcPct val="100000"/>
              </a:lnSpc>
              <a:spcBef>
                <a:spcPts val="900"/>
              </a:spcBef>
              <a:buFont typeface="Wingdings" pitchFamily="2" charset="2"/>
              <a:buChar char="l"/>
              <a:defRPr/>
            </a:pPr>
            <a:r>
              <a:rPr lang="en-US" dirty="0" smtClean="0"/>
              <a:t>Created for city, county, state, and tribal agencies</a:t>
            </a:r>
          </a:p>
          <a:p>
            <a:pPr marL="347472" lvl="1" indent="-347472" eaLnBrk="1" hangingPunct="1">
              <a:lnSpc>
                <a:spcPct val="100000"/>
              </a:lnSpc>
              <a:spcBef>
                <a:spcPts val="900"/>
              </a:spcBef>
              <a:buFont typeface="Wingdings" pitchFamily="2" charset="2"/>
              <a:buChar char="l"/>
              <a:defRPr/>
            </a:pPr>
            <a:r>
              <a:rPr lang="en-US" dirty="0" smtClean="0"/>
              <a:t>Is recommendation not law </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a:t>
            </a:r>
          </a:p>
        </p:txBody>
      </p:sp>
    </p:spTree>
    <p:extLst>
      <p:ext uri="{BB962C8B-B14F-4D97-AF65-F5344CB8AC3E}">
        <p14:creationId xmlns:p14="http://schemas.microsoft.com/office/powerpoint/2010/main" val="26676805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latin typeface="Arial Narrow" charset="0"/>
                <a:cs typeface="+mj-cs"/>
              </a:rPr>
              <a:t>Agencies Responsible for Preventing Foodborne Illness</a:t>
            </a:r>
            <a:endParaRPr lang="en-US" dirty="0">
              <a:latin typeface="Arial Narrow" charset="0"/>
              <a:cs typeface="+mj-cs"/>
            </a:endParaRPr>
          </a:p>
        </p:txBody>
      </p:sp>
      <p:sp>
        <p:nvSpPr>
          <p:cNvPr id="22531" name="Rectangle 3"/>
          <p:cNvSpPr>
            <a:spLocks noGrp="1" noChangeArrowheads="1"/>
          </p:cNvSpPr>
          <p:nvPr>
            <p:ph idx="1"/>
          </p:nvPr>
        </p:nvSpPr>
        <p:spPr/>
        <p:txBody>
          <a:bodyPr/>
          <a:lstStyle/>
          <a:p>
            <a:pPr marL="0" lvl="1" indent="0" eaLnBrk="1" hangingPunct="1">
              <a:buFont typeface="Wingdings" pitchFamily="2" charset="2"/>
              <a:buNone/>
              <a:defRPr/>
            </a:pPr>
            <a:r>
              <a:rPr lang="en-US" sz="2400" b="1" dirty="0">
                <a:solidFill>
                  <a:srgbClr val="E97635"/>
                </a:solidFill>
                <a:ea typeface="+mn-ea"/>
                <a:cs typeface="+mn-cs"/>
              </a:rPr>
              <a:t>The U.S. Department of Agriculture (USDA): </a:t>
            </a:r>
          </a:p>
          <a:p>
            <a:pPr marL="347472" lvl="1" indent="-347472" eaLnBrk="1" hangingPunct="1">
              <a:lnSpc>
                <a:spcPct val="100000"/>
              </a:lnSpc>
              <a:spcBef>
                <a:spcPts val="900"/>
              </a:spcBef>
              <a:buFont typeface="Wingdings" pitchFamily="2" charset="2"/>
              <a:buChar char="l"/>
              <a:defRPr/>
            </a:pPr>
            <a:r>
              <a:rPr lang="en-US" dirty="0" smtClean="0"/>
              <a:t>Regulates and inspects meat, poultry, and eggs</a:t>
            </a:r>
          </a:p>
          <a:p>
            <a:pPr marL="347472" lvl="1" indent="-347472" eaLnBrk="1" hangingPunct="1">
              <a:lnSpc>
                <a:spcPct val="100000"/>
              </a:lnSpc>
              <a:spcBef>
                <a:spcPts val="900"/>
              </a:spcBef>
              <a:buFont typeface="Wingdings" pitchFamily="2" charset="2"/>
              <a:buChar char="l"/>
              <a:defRPr/>
            </a:pPr>
            <a:r>
              <a:rPr lang="en-US" dirty="0" smtClean="0"/>
              <a:t>Regulates food transported across state lines</a:t>
            </a:r>
          </a:p>
          <a:p>
            <a:pPr lvl="1" eaLnBrk="1" hangingPunct="1">
              <a:buFont typeface="Wingdings" pitchFamily="2" charset="2"/>
              <a:buChar char="l"/>
              <a:defRPr/>
            </a:pPr>
            <a:r>
              <a:rPr lang="en-US" dirty="0" smtClean="0"/>
              <a:t>Regulates food involving more than one state</a:t>
            </a:r>
          </a:p>
          <a:p>
            <a:pPr marL="0" lvl="1" indent="0" eaLnBrk="1" hangingPunct="1">
              <a:lnSpc>
                <a:spcPct val="100000"/>
              </a:lnSpc>
              <a:spcBef>
                <a:spcPts val="900"/>
              </a:spcBef>
              <a:buNone/>
              <a:defRPr/>
            </a:pPr>
            <a:endParaRPr lang="en-US" sz="2400" b="1" dirty="0" smtClean="0">
              <a:solidFill>
                <a:srgbClr val="005CAB"/>
              </a:solidFill>
              <a:ea typeface="+mn-ea"/>
              <a:cs typeface="+mn-cs"/>
            </a:endParaRPr>
          </a:p>
          <a:p>
            <a:pPr marL="0" lvl="1" indent="0" eaLnBrk="1" hangingPunct="1">
              <a:lnSpc>
                <a:spcPct val="100000"/>
              </a:lnSpc>
              <a:spcBef>
                <a:spcPts val="900"/>
              </a:spcBef>
              <a:buNone/>
              <a:defRPr/>
            </a:pPr>
            <a:r>
              <a:rPr lang="en-US" sz="2400" b="1" dirty="0">
                <a:solidFill>
                  <a:srgbClr val="E97635"/>
                </a:solidFill>
                <a:ea typeface="+mn-ea"/>
                <a:cs typeface="+mn-cs"/>
              </a:rPr>
              <a:t>The Centers for Disease Control and </a:t>
            </a:r>
            <a:r>
              <a:rPr lang="en-US" sz="2400" b="1" dirty="0" smtClean="0">
                <a:solidFill>
                  <a:srgbClr val="E97635"/>
                </a:solidFill>
                <a:ea typeface="+mn-ea"/>
                <a:cs typeface="+mn-cs"/>
              </a:rPr>
              <a:t>Prevention (</a:t>
            </a:r>
            <a:r>
              <a:rPr lang="en-US" sz="2400" b="1" dirty="0">
                <a:solidFill>
                  <a:srgbClr val="E97635"/>
                </a:solidFill>
                <a:ea typeface="+mn-ea"/>
                <a:cs typeface="+mn-cs"/>
              </a:rPr>
              <a:t>CDC)</a:t>
            </a:r>
          </a:p>
          <a:p>
            <a:pPr marL="0" lvl="1" indent="0" eaLnBrk="1" hangingPunct="1">
              <a:lnSpc>
                <a:spcPct val="100000"/>
              </a:lnSpc>
              <a:spcBef>
                <a:spcPts val="900"/>
              </a:spcBef>
              <a:buNone/>
              <a:defRPr/>
            </a:pPr>
            <a:r>
              <a:rPr lang="en-US" sz="2400" b="1" dirty="0">
                <a:solidFill>
                  <a:srgbClr val="E97635"/>
                </a:solidFill>
                <a:ea typeface="+mn-ea"/>
                <a:cs typeface="+mn-cs"/>
              </a:rPr>
              <a:t>The Public Health Service (PHS): </a:t>
            </a:r>
          </a:p>
          <a:p>
            <a:pPr marL="347472" lvl="1" indent="-347472" eaLnBrk="1" hangingPunct="1">
              <a:lnSpc>
                <a:spcPct val="100000"/>
              </a:lnSpc>
              <a:spcBef>
                <a:spcPts val="900"/>
              </a:spcBef>
              <a:buFont typeface="Wingdings" pitchFamily="2" charset="2"/>
              <a:buChar char="l"/>
              <a:defRPr/>
            </a:pPr>
            <a:r>
              <a:rPr lang="en-US" dirty="0" smtClean="0"/>
              <a:t>Assist the FDA, USDA, and state and local health departments</a:t>
            </a:r>
          </a:p>
          <a:p>
            <a:pPr marL="347472" lvl="1" indent="-347472" eaLnBrk="1" hangingPunct="1">
              <a:lnSpc>
                <a:spcPct val="100000"/>
              </a:lnSpc>
              <a:spcBef>
                <a:spcPts val="900"/>
              </a:spcBef>
              <a:buFont typeface="Wingdings" pitchFamily="2" charset="2"/>
              <a:buChar char="l"/>
              <a:defRPr/>
            </a:pPr>
            <a:r>
              <a:rPr lang="en-US" dirty="0" smtClean="0"/>
              <a:t>Conduct research into causes of foodborne-illness outbreaks</a:t>
            </a:r>
          </a:p>
          <a:p>
            <a:pPr marL="347472" lvl="1" indent="-347472" eaLnBrk="1" hangingPunct="1">
              <a:lnSpc>
                <a:spcPct val="100000"/>
              </a:lnSpc>
              <a:spcBef>
                <a:spcPts val="900"/>
              </a:spcBef>
              <a:buFont typeface="Wingdings" pitchFamily="2" charset="2"/>
              <a:buChar char="l"/>
              <a:defRPr/>
            </a:pPr>
            <a:r>
              <a:rPr lang="en-US" dirty="0" smtClean="0"/>
              <a:t>Assist in investigating outbreaks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a:t>
            </a:r>
          </a:p>
        </p:txBody>
      </p:sp>
    </p:spTree>
    <p:extLst>
      <p:ext uri="{BB962C8B-B14F-4D97-AF65-F5344CB8AC3E}">
        <p14:creationId xmlns:p14="http://schemas.microsoft.com/office/powerpoint/2010/main" val="32543648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latin typeface="Arial Narrow" charset="0"/>
                <a:cs typeface="+mj-cs"/>
              </a:rPr>
              <a:t>Agencies Responsible for Preventing Foodborne Illness</a:t>
            </a:r>
            <a:endParaRPr lang="en-US" dirty="0">
              <a:latin typeface="Arial Narrow" charset="0"/>
              <a:cs typeface="+mj-cs"/>
            </a:endParaRPr>
          </a:p>
        </p:txBody>
      </p:sp>
      <p:sp>
        <p:nvSpPr>
          <p:cNvPr id="22531" name="Rectangle 3"/>
          <p:cNvSpPr>
            <a:spLocks noGrp="1" noChangeArrowheads="1"/>
          </p:cNvSpPr>
          <p:nvPr>
            <p:ph idx="1"/>
          </p:nvPr>
        </p:nvSpPr>
        <p:spPr/>
        <p:txBody>
          <a:bodyPr/>
          <a:lstStyle/>
          <a:p>
            <a:pPr marL="0" lvl="1" indent="0" eaLnBrk="1" hangingPunct="1">
              <a:buFont typeface="Wingdings" pitchFamily="2" charset="2"/>
              <a:buNone/>
              <a:defRPr/>
            </a:pPr>
            <a:r>
              <a:rPr lang="en-US" sz="2400" b="1" dirty="0">
                <a:solidFill>
                  <a:srgbClr val="E97635"/>
                </a:solidFill>
                <a:ea typeface="+mn-ea"/>
                <a:cs typeface="+mn-cs"/>
              </a:rPr>
              <a:t>State and Local Regulatory Authorities: </a:t>
            </a:r>
          </a:p>
          <a:p>
            <a:pPr marL="347472" lvl="1" indent="-347472" eaLnBrk="1" hangingPunct="1">
              <a:lnSpc>
                <a:spcPct val="100000"/>
              </a:lnSpc>
              <a:spcBef>
                <a:spcPts val="900"/>
              </a:spcBef>
              <a:buFont typeface="Wingdings" pitchFamily="2" charset="2"/>
              <a:buChar char="l"/>
              <a:defRPr/>
            </a:pPr>
            <a:r>
              <a:rPr lang="en-US" dirty="0" smtClean="0"/>
              <a:t>Write or adopt codes regulating retail and foodservice operations</a:t>
            </a:r>
          </a:p>
          <a:p>
            <a:pPr marL="347472" lvl="1" indent="-347472" eaLnBrk="1" hangingPunct="1">
              <a:lnSpc>
                <a:spcPct val="100000"/>
              </a:lnSpc>
              <a:spcBef>
                <a:spcPts val="900"/>
              </a:spcBef>
              <a:buFont typeface="Wingdings" pitchFamily="2" charset="2"/>
              <a:buChar char="l"/>
              <a:defRPr/>
            </a:pPr>
            <a:r>
              <a:rPr lang="en-US" dirty="0" smtClean="0"/>
              <a:t>Codes may differ from FDA </a:t>
            </a:r>
            <a:r>
              <a:rPr lang="en-US" i="1" dirty="0" smtClean="0"/>
              <a:t>Food </a:t>
            </a:r>
            <a:r>
              <a:rPr lang="en-US" i="1" dirty="0"/>
              <a:t>C</a:t>
            </a:r>
            <a:r>
              <a:rPr lang="en-US" i="1" dirty="0" smtClean="0"/>
              <a:t>ode</a:t>
            </a:r>
          </a:p>
          <a:p>
            <a:pPr marL="0" lvl="1" indent="0" eaLnBrk="1" hangingPunct="1">
              <a:buNone/>
              <a:defRPr/>
            </a:pPr>
            <a:endParaRPr lang="en-US" sz="2400" b="1" dirty="0" smtClean="0">
              <a:solidFill>
                <a:srgbClr val="005CAB"/>
              </a:solidFill>
              <a:ea typeface="+mn-ea"/>
              <a:cs typeface="+mn-cs"/>
            </a:endParaRPr>
          </a:p>
          <a:p>
            <a:pPr marL="0" lvl="1" indent="0" eaLnBrk="1" hangingPunct="1">
              <a:buNone/>
              <a:defRPr/>
            </a:pPr>
            <a:r>
              <a:rPr lang="en-US" sz="2400" b="1" dirty="0">
                <a:solidFill>
                  <a:srgbClr val="E97635"/>
                </a:solidFill>
                <a:ea typeface="+mn-ea"/>
                <a:cs typeface="+mn-cs"/>
              </a:rPr>
              <a:t>Food safety responsibilities include:</a:t>
            </a:r>
          </a:p>
          <a:p>
            <a:pPr marL="347472" lvl="1" indent="-347472" eaLnBrk="1" hangingPunct="1">
              <a:lnSpc>
                <a:spcPct val="100000"/>
              </a:lnSpc>
              <a:spcBef>
                <a:spcPts val="900"/>
              </a:spcBef>
              <a:buFont typeface="Wingdings" pitchFamily="2" charset="2"/>
              <a:buChar char="l"/>
              <a:defRPr/>
            </a:pPr>
            <a:r>
              <a:rPr lang="en-US" dirty="0" smtClean="0"/>
              <a:t>Inspecting operations</a:t>
            </a:r>
          </a:p>
          <a:p>
            <a:pPr marL="347472" lvl="1" indent="-347472" eaLnBrk="1" hangingPunct="1">
              <a:lnSpc>
                <a:spcPct val="100000"/>
              </a:lnSpc>
              <a:spcBef>
                <a:spcPts val="900"/>
              </a:spcBef>
              <a:buFont typeface="Wingdings" pitchFamily="2" charset="2"/>
              <a:buChar char="l"/>
              <a:defRPr/>
            </a:pPr>
            <a:r>
              <a:rPr lang="en-US" dirty="0" smtClean="0"/>
              <a:t>Enforcing regulations</a:t>
            </a:r>
          </a:p>
          <a:p>
            <a:pPr marL="347472" lvl="1" indent="-347472" eaLnBrk="1" hangingPunct="1">
              <a:lnSpc>
                <a:spcPct val="100000"/>
              </a:lnSpc>
              <a:spcBef>
                <a:spcPts val="900"/>
              </a:spcBef>
              <a:buFont typeface="Wingdings" pitchFamily="2" charset="2"/>
              <a:buChar char="l"/>
              <a:defRPr/>
            </a:pPr>
            <a:r>
              <a:rPr lang="en-US" dirty="0" smtClean="0"/>
              <a:t>Investigating complaints and illnesses</a:t>
            </a:r>
          </a:p>
          <a:p>
            <a:pPr marL="347472" lvl="1" indent="-347472" eaLnBrk="1" hangingPunct="1">
              <a:lnSpc>
                <a:spcPct val="100000"/>
              </a:lnSpc>
              <a:spcBef>
                <a:spcPts val="900"/>
              </a:spcBef>
              <a:buFont typeface="Wingdings" pitchFamily="2" charset="2"/>
              <a:buChar char="l"/>
              <a:defRPr/>
            </a:pPr>
            <a:r>
              <a:rPr lang="en-US" dirty="0" smtClean="0"/>
              <a:t>Issuing licenses/permits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1-24</a:t>
            </a:r>
          </a:p>
        </p:txBody>
      </p:sp>
    </p:spTree>
    <p:extLst>
      <p:ext uri="{BB962C8B-B14F-4D97-AF65-F5344CB8AC3E}">
        <p14:creationId xmlns:p14="http://schemas.microsoft.com/office/powerpoint/2010/main" val="31927567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0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
        <p:nvSpPr>
          <p:cNvPr id="123906" name="Rectangle 3"/>
          <p:cNvSpPr>
            <a:spLocks noGrp="1" noChangeArrowheads="1"/>
          </p:cNvSpPr>
          <p:nvPr>
            <p:ph type="body" idx="4294967295"/>
          </p:nvPr>
        </p:nvSpPr>
        <p:spPr>
          <a:xfrm>
            <a:off x="276226" y="1133273"/>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atin typeface="Arial Narrow" charset="0"/>
                <a:cs typeface="+mn-cs"/>
              </a:rPr>
              <a:t>Populations at High-Risk for Foodborne Illness </a:t>
            </a: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1-4</a:t>
            </a:r>
          </a:p>
        </p:txBody>
      </p:sp>
    </p:spTree>
    <p:extLst>
      <p:ext uri="{BB962C8B-B14F-4D97-AF65-F5344CB8AC3E}">
        <p14:creationId xmlns:p14="http://schemas.microsoft.com/office/powerpoint/2010/main" val="634484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1-5</a:t>
            </a:r>
          </a:p>
        </p:txBody>
      </p:sp>
    </p:spTree>
    <p:extLst>
      <p:ext uri="{BB962C8B-B14F-4D97-AF65-F5344CB8AC3E}">
        <p14:creationId xmlns:p14="http://schemas.microsoft.com/office/powerpoint/2010/main" val="28207319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1-6</a:t>
            </a:r>
          </a:p>
        </p:txBody>
      </p:sp>
    </p:spTree>
    <p:extLst>
      <p:ext uri="{BB962C8B-B14F-4D97-AF65-F5344CB8AC3E}">
        <p14:creationId xmlns:p14="http://schemas.microsoft.com/office/powerpoint/2010/main" val="21239593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idx="1"/>
          </p:nvPr>
        </p:nvSpPr>
        <p:spPr>
          <a:effectLst>
            <a:glow rad="228600">
              <a:schemeClr val="accent4">
                <a:satMod val="175000"/>
                <a:alpha val="40000"/>
              </a:schemeClr>
            </a:glow>
          </a:effectLst>
        </p:spPr>
        <p:txBody>
          <a:bodyPr/>
          <a:lstStyle/>
          <a:p>
            <a:pPr marL="0" indent="0"/>
            <a:r>
              <a:rPr lang="en-US" sz="2800" dirty="0" smtClean="0"/>
              <a:t>When is a foodborne illness considered an outbreak</a:t>
            </a:r>
            <a:r>
              <a:rPr lang="en-US" sz="3200" dirty="0" smtClean="0"/>
              <a:t>?</a:t>
            </a:r>
            <a:r>
              <a:rPr lang="en-US" sz="3200" b="1" dirty="0" smtClean="0">
                <a:solidFill>
                  <a:srgbClr val="005CAB"/>
                </a:solidFill>
              </a:rPr>
              <a:t> </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3" name="TextBox 2"/>
          <p:cNvSpPr txBox="1"/>
          <p:nvPr/>
        </p:nvSpPr>
        <p:spPr>
          <a:xfrm>
            <a:off x="423074" y="2015317"/>
            <a:ext cx="8666328" cy="892552"/>
          </a:xfrm>
          <a:prstGeom prst="rect">
            <a:avLst/>
          </a:prstGeom>
          <a:noFill/>
        </p:spPr>
        <p:txBody>
          <a:bodyPr wrap="square" rtlCol="0">
            <a:spAutoFit/>
          </a:bodyPr>
          <a:lstStyle/>
          <a:p>
            <a:pPr marL="1084263" lvl="3" indent="-390525">
              <a:defRPr/>
            </a:pPr>
            <a:r>
              <a:rPr lang="en-US" sz="2400" dirty="0" smtClean="0">
                <a:cs typeface="ＭＳ Ｐゴシック" charset="0"/>
              </a:rPr>
              <a:t>A.</a:t>
            </a:r>
            <a:r>
              <a:rPr lang="en-US" sz="2800" dirty="0" smtClean="0">
                <a:cs typeface="ＭＳ Ｐゴシック" charset="0"/>
              </a:rPr>
              <a:t> </a:t>
            </a:r>
            <a:r>
              <a:rPr lang="en-US" sz="2400" dirty="0" smtClean="0">
                <a:cs typeface="ＭＳ Ｐゴシック" charset="0"/>
              </a:rPr>
              <a:t>Two or </a:t>
            </a:r>
            <a:r>
              <a:rPr lang="en-US" sz="2400" dirty="0">
                <a:cs typeface="ＭＳ Ｐゴシック" charset="0"/>
              </a:rPr>
              <a:t>more</a:t>
            </a:r>
            <a:r>
              <a:rPr lang="en-US" sz="2400" dirty="0" smtClean="0">
                <a:cs typeface="ＭＳ Ｐゴシック" charset="0"/>
              </a:rPr>
              <a:t> </a:t>
            </a:r>
            <a:r>
              <a:rPr lang="en-US" sz="2400" dirty="0">
                <a:cs typeface="ＭＳ Ｐゴシック" charset="0"/>
              </a:rPr>
              <a:t>people have </a:t>
            </a:r>
            <a:r>
              <a:rPr lang="en-US" sz="2400" dirty="0" smtClean="0">
                <a:cs typeface="ＭＳ Ｐゴシック" charset="0"/>
              </a:rPr>
              <a:t>same symptoms </a:t>
            </a:r>
            <a:br>
              <a:rPr lang="en-US" sz="2400" dirty="0" smtClean="0">
                <a:cs typeface="ＭＳ Ｐゴシック" charset="0"/>
              </a:rPr>
            </a:br>
            <a:r>
              <a:rPr lang="en-US" sz="2400" dirty="0" smtClean="0">
                <a:cs typeface="ＭＳ Ｐゴシック" charset="0"/>
              </a:rPr>
              <a:t>after eating same </a:t>
            </a:r>
            <a:r>
              <a:rPr lang="en-US" sz="2400" dirty="0">
                <a:cs typeface="ＭＳ Ｐゴシック" charset="0"/>
              </a:rPr>
              <a:t>food</a:t>
            </a:r>
          </a:p>
        </p:txBody>
      </p:sp>
      <p:sp>
        <p:nvSpPr>
          <p:cNvPr id="5" name="TextBox 4"/>
          <p:cNvSpPr txBox="1"/>
          <p:nvPr/>
        </p:nvSpPr>
        <p:spPr>
          <a:xfrm>
            <a:off x="425346" y="3082133"/>
            <a:ext cx="8666328" cy="461665"/>
          </a:xfrm>
          <a:prstGeom prst="rect">
            <a:avLst/>
          </a:prstGeom>
          <a:noFill/>
        </p:spPr>
        <p:txBody>
          <a:bodyPr wrap="square" rtlCol="0">
            <a:spAutoFit/>
          </a:bodyPr>
          <a:lstStyle/>
          <a:p>
            <a:pPr marL="694944" lvl="3">
              <a:defRPr/>
            </a:pPr>
            <a:r>
              <a:rPr lang="en-US" sz="2400" dirty="0" smtClean="0">
                <a:cs typeface="ＭＳ Ｐゴシック" charset="0"/>
              </a:rPr>
              <a:t>B. Regulatory </a:t>
            </a:r>
            <a:r>
              <a:rPr lang="en-US" sz="2400" dirty="0">
                <a:cs typeface="ＭＳ Ｐゴシック" charset="0"/>
              </a:rPr>
              <a:t>authorities have investigated</a:t>
            </a:r>
          </a:p>
        </p:txBody>
      </p:sp>
      <p:sp>
        <p:nvSpPr>
          <p:cNvPr id="6" name="TextBox 5"/>
          <p:cNvSpPr txBox="1"/>
          <p:nvPr/>
        </p:nvSpPr>
        <p:spPr>
          <a:xfrm>
            <a:off x="413970" y="3957877"/>
            <a:ext cx="8666328" cy="461665"/>
          </a:xfrm>
          <a:prstGeom prst="rect">
            <a:avLst/>
          </a:prstGeom>
          <a:noFill/>
        </p:spPr>
        <p:txBody>
          <a:bodyPr wrap="square" rtlCol="0">
            <a:spAutoFit/>
          </a:bodyPr>
          <a:lstStyle/>
          <a:p>
            <a:pPr marL="1146175" lvl="3" indent="-452438">
              <a:defRPr/>
            </a:pPr>
            <a:r>
              <a:rPr lang="en-US" sz="2400" dirty="0" smtClean="0">
                <a:cs typeface="ＭＳ Ｐゴシック" charset="0"/>
              </a:rPr>
              <a:t>C. The </a:t>
            </a:r>
            <a:r>
              <a:rPr lang="en-US" sz="2400" dirty="0">
                <a:cs typeface="ＭＳ Ｐゴシック" charset="0"/>
              </a:rPr>
              <a:t>outbreak is confirmed by laboratory analysis</a:t>
            </a: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1-7</a:t>
            </a:r>
          </a:p>
        </p:txBody>
      </p:sp>
    </p:spTree>
    <p:extLst>
      <p:ext uri="{BB962C8B-B14F-4D97-AF65-F5344CB8AC3E}">
        <p14:creationId xmlns:p14="http://schemas.microsoft.com/office/powerpoint/2010/main" val="1460852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5"/>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
        <p:nvSpPr>
          <p:cNvPr id="16386" name="Rectangle 2"/>
          <p:cNvSpPr>
            <a:spLocks noGrp="1" noChangeArrowheads="1"/>
          </p:cNvSpPr>
          <p:nvPr>
            <p:ph type="title"/>
          </p:nvPr>
        </p:nvSpPr>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t>
            </a:r>
            <a:endParaRPr lang="en-US" dirty="0" smtClean="0">
              <a:latin typeface="Arial Narrow" charset="0"/>
            </a:endParaRPr>
          </a:p>
          <a:p>
            <a:pPr marL="347472" lvl="1" indent="-347472" eaLnBrk="1" hangingPunct="1">
              <a:lnSpc>
                <a:spcPct val="100000"/>
              </a:lnSpc>
              <a:spcBef>
                <a:spcPts val="900"/>
              </a:spcBef>
              <a:defRPr/>
            </a:pPr>
            <a:r>
              <a:rPr lang="en-US" dirty="0" smtClean="0">
                <a:latin typeface="Arial Narrow" charset="0"/>
              </a:rPr>
              <a:t>Language </a:t>
            </a:r>
            <a:r>
              <a:rPr lang="en-US" dirty="0">
                <a:latin typeface="Arial Narrow" charset="0"/>
              </a:rPr>
              <a:t>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1-8</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14115632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latin typeface="Arial Narrow" charset="0"/>
                <a:cs typeface="+mj-cs"/>
              </a:rPr>
              <a:t>The Cost of Foodborne Illnesses</a:t>
            </a:r>
            <a:endParaRPr lang="en-US" dirty="0">
              <a:latin typeface="Arial Narrow" charset="0"/>
              <a:cs typeface="+mj-cs"/>
            </a:endParaRPr>
          </a:p>
        </p:txBody>
      </p:sp>
      <p:sp>
        <p:nvSpPr>
          <p:cNvPr id="16387"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The human cost of foodborne illness:</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Lost work </a:t>
            </a:r>
          </a:p>
          <a:p>
            <a:pPr marL="347472" lvl="1" indent="-347472" eaLnBrk="1" hangingPunct="1">
              <a:lnSpc>
                <a:spcPct val="100000"/>
              </a:lnSpc>
              <a:spcBef>
                <a:spcPts val="900"/>
              </a:spcBef>
              <a:defRPr/>
            </a:pPr>
            <a:r>
              <a:rPr lang="en-US" dirty="0" smtClean="0">
                <a:latin typeface="Arial Narrow" charset="0"/>
              </a:rPr>
              <a:t>Medical costs</a:t>
            </a:r>
            <a:endParaRPr lang="en-US" dirty="0">
              <a:latin typeface="Arial Narrow" charset="0"/>
            </a:endParaRPr>
          </a:p>
          <a:p>
            <a:pPr marL="347472" lvl="1" indent="-347472" eaLnBrk="1" hangingPunct="1">
              <a:lnSpc>
                <a:spcPct val="100000"/>
              </a:lnSpc>
              <a:spcBef>
                <a:spcPts val="900"/>
              </a:spcBef>
              <a:defRPr/>
            </a:pPr>
            <a:r>
              <a:rPr lang="en-US" dirty="0" smtClean="0">
                <a:latin typeface="Arial Narrow" charset="0"/>
              </a:rPr>
              <a:t>Long-term disability</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a:t>
            </a:r>
            <a:r>
              <a:rPr lang="en-US" dirty="0" smtClean="0">
                <a:latin typeface="Arial Narrow" charset="0"/>
              </a:rPr>
              <a:t>eath</a:t>
            </a:r>
            <a:endParaRPr lang="en-US" dirty="0">
              <a:latin typeface="Arial Narrow" charset="0"/>
            </a:endParaRP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1-9</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7485659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17165</TotalTime>
  <Words>1991</Words>
  <Application>Microsoft Macintosh PowerPoint</Application>
  <PresentationFormat>On-screen Show (4:3)</PresentationFormat>
  <Paragraphs>264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4_SS5e_08_16hr</vt:lpstr>
      <vt:lpstr>PowerPoint Presentation</vt:lpstr>
      <vt:lpstr>Activity</vt:lpstr>
      <vt:lpstr>PowerPoint Presentation</vt:lpstr>
      <vt:lpstr>Activity</vt:lpstr>
      <vt:lpstr>PowerPoint Presentation</vt:lpstr>
      <vt:lpstr>Additional Content</vt:lpstr>
      <vt:lpstr>What Do You Think?</vt:lpstr>
      <vt:lpstr>Challenges to Food Safety</vt:lpstr>
      <vt:lpstr>The Cost of Foodborne Illnesses</vt:lpstr>
      <vt:lpstr>How Foodborne Illnesses Occur</vt:lpstr>
      <vt:lpstr>How Food Becomes Unsafe </vt:lpstr>
      <vt:lpstr>What Do You Think?</vt:lpstr>
      <vt:lpstr>How Food Becomes Unsafe </vt:lpstr>
      <vt:lpstr>What Do You Think?</vt:lpstr>
      <vt:lpstr>What Do You Think?</vt:lpstr>
      <vt:lpstr>What Do You Think?</vt:lpstr>
      <vt:lpstr>What Do You Think?</vt:lpstr>
      <vt:lpstr>Populations at High Risk for Foodborne Illnesses</vt:lpstr>
      <vt:lpstr>Keeping Food Safe</vt:lpstr>
      <vt:lpstr>Keeping Food Safe</vt:lpstr>
      <vt:lpstr>Keeping Food Safe</vt:lpstr>
      <vt:lpstr>Agencies Responsible for Preventing Foodborne Illness</vt:lpstr>
      <vt:lpstr>Agencies Responsible for Preventing Foodborne Illness</vt:lpstr>
      <vt:lpstr>Agencies Responsible for Preventing Foodborne Illness</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Linda</cp:lastModifiedBy>
  <cp:revision>1194</cp:revision>
  <dcterms:created xsi:type="dcterms:W3CDTF">2012-06-01T15:28:49Z</dcterms:created>
  <dcterms:modified xsi:type="dcterms:W3CDTF">2017-09-11T19:54:45Z</dcterms:modified>
</cp:coreProperties>
</file>